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846" r:id="rId2"/>
  </p:sldMasterIdLst>
  <p:notesMasterIdLst>
    <p:notesMasterId r:id="rId20"/>
  </p:notesMasterIdLst>
  <p:handoutMasterIdLst>
    <p:handoutMasterId r:id="rId21"/>
  </p:handoutMasterIdLst>
  <p:sldIdLst>
    <p:sldId id="333" r:id="rId3"/>
    <p:sldId id="314" r:id="rId4"/>
    <p:sldId id="321" r:id="rId5"/>
    <p:sldId id="316" r:id="rId6"/>
    <p:sldId id="318" r:id="rId7"/>
    <p:sldId id="325" r:id="rId8"/>
    <p:sldId id="315" r:id="rId9"/>
    <p:sldId id="317" r:id="rId10"/>
    <p:sldId id="319" r:id="rId11"/>
    <p:sldId id="332" r:id="rId12"/>
    <p:sldId id="320" r:id="rId13"/>
    <p:sldId id="322" r:id="rId14"/>
    <p:sldId id="324" r:id="rId15"/>
    <p:sldId id="326" r:id="rId16"/>
    <p:sldId id="328" r:id="rId17"/>
    <p:sldId id="329" r:id="rId18"/>
    <p:sldId id="33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5050"/>
    <a:srgbClr val="FFCC66"/>
    <a:srgbClr val="F9FDD3"/>
    <a:srgbClr val="D43414"/>
    <a:srgbClr val="EAEAEA"/>
    <a:srgbClr val="CC0000"/>
    <a:srgbClr val="800000"/>
    <a:srgbClr val="FF9900"/>
    <a:srgbClr val="EDBE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274" autoAdjust="0"/>
  </p:normalViewPr>
  <p:slideViewPr>
    <p:cSldViewPr>
      <p:cViewPr varScale="1">
        <p:scale>
          <a:sx n="87" d="100"/>
          <a:sy n="87" d="100"/>
        </p:scale>
        <p:origin x="528" y="48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7" d="100"/>
          <a:sy n="67" d="100"/>
        </p:scale>
        <p:origin x="-3120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pPr/>
              <a:t>5/29/2024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pPr/>
              <a:t>5/29/2024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642" y="2130430"/>
            <a:ext cx="10362724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9280" y="3886200"/>
            <a:ext cx="8533446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414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474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917" y="274643"/>
            <a:ext cx="2742327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761" y="274643"/>
            <a:ext cx="8077716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6678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2461A-250E-4A29-9E9B-599CA3838FA1}" type="datetime1">
              <a:rPr lang="en-US" smtClean="0"/>
              <a:pPr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812231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B122808-726C-40F5-ADB4-295E96795577}"/>
              </a:ext>
            </a:extLst>
          </p:cNvPr>
          <p:cNvGrpSpPr/>
          <p:nvPr userDrawn="1"/>
        </p:nvGrpSpPr>
        <p:grpSpPr>
          <a:xfrm>
            <a:off x="1344843" y="1905000"/>
            <a:ext cx="10572328" cy="64008"/>
            <a:chOff x="1393369" y="1600200"/>
            <a:chExt cx="10569575" cy="64008"/>
          </a:xfrm>
          <a:solidFill>
            <a:schemeClr val="accent1"/>
          </a:solidFill>
        </p:grpSpPr>
        <p:sp>
          <p:nvSpPr>
            <p:cNvPr id="8" name="Freeform 10">
              <a:extLst>
                <a:ext uri="{FF2B5EF4-FFF2-40B4-BE49-F238E27FC236}">
                  <a16:creationId xmlns:a16="http://schemas.microsoft.com/office/drawing/2014/main" id="{32E785F1-5172-4DF6-A8FB-8D217FEE647A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899444" y="1611279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9" name="Freeform 11">
              <a:extLst>
                <a:ext uri="{FF2B5EF4-FFF2-40B4-BE49-F238E27FC236}">
                  <a16:creationId xmlns:a16="http://schemas.microsoft.com/office/drawing/2014/main" id="{8B7424C8-35B5-4C89-9B90-597C70D1C45F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893094" y="1618664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0" name="Freeform 12">
              <a:extLst>
                <a:ext uri="{FF2B5EF4-FFF2-40B4-BE49-F238E27FC236}">
                  <a16:creationId xmlns:a16="http://schemas.microsoft.com/office/drawing/2014/main" id="{276EFFF0-C16D-484E-9A27-C48C8BA8F772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912144" y="1617433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1" name="Freeform 15">
              <a:extLst>
                <a:ext uri="{FF2B5EF4-FFF2-40B4-BE49-F238E27FC236}">
                  <a16:creationId xmlns:a16="http://schemas.microsoft.com/office/drawing/2014/main" id="{FD543C86-AED7-4C88-BEBF-C2A2D91FDA4C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702594" y="1612509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2" name="Freeform 16">
              <a:extLst>
                <a:ext uri="{FF2B5EF4-FFF2-40B4-BE49-F238E27FC236}">
                  <a16:creationId xmlns:a16="http://schemas.microsoft.com/office/drawing/2014/main" id="{02CEB46E-62C6-4552-9202-FA3FF0027693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680369" y="1617433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3" name="Freeform 17">
              <a:extLst>
                <a:ext uri="{FF2B5EF4-FFF2-40B4-BE49-F238E27FC236}">
                  <a16:creationId xmlns:a16="http://schemas.microsoft.com/office/drawing/2014/main" id="{3A388BE9-314A-4E43-90DF-EF89DC3CAAC4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874044" y="1623588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4" name="Freeform 18">
              <a:extLst>
                <a:ext uri="{FF2B5EF4-FFF2-40B4-BE49-F238E27FC236}">
                  <a16:creationId xmlns:a16="http://schemas.microsoft.com/office/drawing/2014/main" id="{2DAD1218-9A30-4054-8F4A-CFB933172C16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535906" y="1608817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5" name="Freeform 19">
              <a:extLst>
                <a:ext uri="{FF2B5EF4-FFF2-40B4-BE49-F238E27FC236}">
                  <a16:creationId xmlns:a16="http://schemas.microsoft.com/office/drawing/2014/main" id="{B4243A95-EC95-4083-8F64-3DE8AAAA6070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377156" y="1607586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6" name="Freeform 20">
              <a:extLst>
                <a:ext uri="{FF2B5EF4-FFF2-40B4-BE49-F238E27FC236}">
                  <a16:creationId xmlns:a16="http://schemas.microsoft.com/office/drawing/2014/main" id="{09275371-574A-445E-856E-0095C8F7BC72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342231" y="1611279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7" name="Freeform 21">
              <a:extLst>
                <a:ext uri="{FF2B5EF4-FFF2-40B4-BE49-F238E27FC236}">
                  <a16:creationId xmlns:a16="http://schemas.microsoft.com/office/drawing/2014/main" id="{20F3CC95-2B97-4A1C-838A-A25E9D5970B9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581944" y="1614971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8" name="Freeform 22">
              <a:extLst>
                <a:ext uri="{FF2B5EF4-FFF2-40B4-BE49-F238E27FC236}">
                  <a16:creationId xmlns:a16="http://schemas.microsoft.com/office/drawing/2014/main" id="{47F101A5-C620-409A-9F7D-7D6818D598F7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562894" y="1618664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19" name="Freeform 23">
              <a:extLst>
                <a:ext uri="{FF2B5EF4-FFF2-40B4-BE49-F238E27FC236}">
                  <a16:creationId xmlns:a16="http://schemas.microsoft.com/office/drawing/2014/main" id="{A972A3DB-61CE-4C49-9F9C-89334EA20385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612106" y="1619895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0" name="Freeform 24">
              <a:extLst>
                <a:ext uri="{FF2B5EF4-FFF2-40B4-BE49-F238E27FC236}">
                  <a16:creationId xmlns:a16="http://schemas.microsoft.com/office/drawing/2014/main" id="{9A340383-5F62-4B55-9E92-B7E4F5112BA8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712119" y="1623588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1" name="Freeform 25">
              <a:extLst>
                <a:ext uri="{FF2B5EF4-FFF2-40B4-BE49-F238E27FC236}">
                  <a16:creationId xmlns:a16="http://schemas.microsoft.com/office/drawing/2014/main" id="{7221B674-A998-4B5C-84EF-298F8922FFA5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635919" y="1621126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2" name="Freeform 26">
              <a:extLst>
                <a:ext uri="{FF2B5EF4-FFF2-40B4-BE49-F238E27FC236}">
                  <a16:creationId xmlns:a16="http://schemas.microsoft.com/office/drawing/2014/main" id="{40868C93-EF9B-4E12-AE90-E511C7D664AE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615281" y="1623588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3" name="Freeform 27">
              <a:extLst>
                <a:ext uri="{FF2B5EF4-FFF2-40B4-BE49-F238E27FC236}">
                  <a16:creationId xmlns:a16="http://schemas.microsoft.com/office/drawing/2014/main" id="{3CD6DC0A-B5A2-423B-9FB6-77E538BB6DDB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353344" y="1617433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4" name="Freeform 28">
              <a:extLst>
                <a:ext uri="{FF2B5EF4-FFF2-40B4-BE49-F238E27FC236}">
                  <a16:creationId xmlns:a16="http://schemas.microsoft.com/office/drawing/2014/main" id="{1DBA4D51-C766-401C-B6C3-5EC98657F7CA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497806" y="1618664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5" name="Freeform 29">
              <a:extLst>
                <a:ext uri="{FF2B5EF4-FFF2-40B4-BE49-F238E27FC236}">
                  <a16:creationId xmlns:a16="http://schemas.microsoft.com/office/drawing/2014/main" id="{49944083-0F4A-4E71-97EB-A168DA2146E4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132681" y="1619895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6" name="Freeform 30">
              <a:extLst>
                <a:ext uri="{FF2B5EF4-FFF2-40B4-BE49-F238E27FC236}">
                  <a16:creationId xmlns:a16="http://schemas.microsoft.com/office/drawing/2014/main" id="{FC9A712B-09A7-4CE0-985B-D2C64D7CAFA8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424781" y="1619895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C6296A2E-CE88-4502-9B12-E4B51F8ABFB3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280319" y="1614971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0DDE32E7-E0E3-47F6-B3DD-C13237783AD9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489869" y="1617433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83B6ACA5-4EBA-469B-97F1-89BBCA655A6E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469231" y="1617433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5B1982E0-34BE-4352-9A86-ED983ABE5840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008856" y="1619895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12A3CB67-8324-4405-B171-3CEE695488EB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137444" y="1614971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F0123576-C458-4543-AFB5-47822562D829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232694" y="1617433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FC77D219-7382-46A5-83FF-FC533EA17728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705769" y="1638359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65EEC958-F792-48BE-94B5-BE4ECFEB5C68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635919" y="1628512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32BE877A-17A5-4E9B-9172-7C8FBDDE4FC8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426369" y="1629742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CFF7E172-3039-412A-BE23-8AADDC850D9E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094581" y="1613741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DDCB972E-FD1C-481A-9E60-F5796377B84A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016794" y="1614971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24416FC6-1AB8-4E51-8646-90301B0F11AC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6068556" y="1651899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8B540D2B-AF95-4017-92B5-4A6BD2EED940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6227306" y="1650668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A615293C-F854-468F-965A-05525A3B7092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8821281" y="1607586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FBEEBA6B-D3E2-4B9A-A67A-6CF9AA803017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7408406" y="1632204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5AFA884D-A4D8-47D3-B181-F6EBBEEC3262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7349669" y="1648206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3" name="Freeform 42">
              <a:extLst>
                <a:ext uri="{FF2B5EF4-FFF2-40B4-BE49-F238E27FC236}">
                  <a16:creationId xmlns:a16="http://schemas.microsoft.com/office/drawing/2014/main" id="{EA9622A3-44D9-4ABF-AF65-4702CE821EFC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5281156" y="1654361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4" name="Freeform 43">
              <a:extLst>
                <a:ext uri="{FF2B5EF4-FFF2-40B4-BE49-F238E27FC236}">
                  <a16:creationId xmlns:a16="http://schemas.microsoft.com/office/drawing/2014/main" id="{3101AF99-6F95-4B9F-9635-F6E3806509F9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076994" y="1616202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5" name="Freeform 44">
              <a:extLst>
                <a:ext uri="{FF2B5EF4-FFF2-40B4-BE49-F238E27FC236}">
                  <a16:creationId xmlns:a16="http://schemas.microsoft.com/office/drawing/2014/main" id="{AC71A985-2F3B-43B1-A041-61EFCDFB29EC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6128881" y="1611279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CF70B1C9-232A-42D7-8397-D10595A8F5BA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005556" y="1613741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C1D2032F-D669-4978-8E22-B52402EB5192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2453819" y="1645745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8" name="Freeform 47">
              <a:extLst>
                <a:ext uri="{FF2B5EF4-FFF2-40B4-BE49-F238E27FC236}">
                  <a16:creationId xmlns:a16="http://schemas.microsoft.com/office/drawing/2014/main" id="{54EC05CA-2E13-4739-A2E5-4DF13B066E89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633081" y="1607586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D189B996-BCC2-4648-94A8-81C02A752F7D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683419" y="1614971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0" name="Freeform 49">
              <a:extLst>
                <a:ext uri="{FF2B5EF4-FFF2-40B4-BE49-F238E27FC236}">
                  <a16:creationId xmlns:a16="http://schemas.microsoft.com/office/drawing/2014/main" id="{5D4D1F6A-50D9-4702-B5ED-2C1CB04568C4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767556" y="1630973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1" name="Freeform 50">
              <a:extLst>
                <a:ext uri="{FF2B5EF4-FFF2-40B4-BE49-F238E27FC236}">
                  <a16:creationId xmlns:a16="http://schemas.microsoft.com/office/drawing/2014/main" id="{98B8494F-7B12-47DB-A5DE-8E2A96DBC410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9818231" y="1639590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6FCD47DF-17F8-4199-996D-8365C6D73D73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688181" y="1617433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68BF3F8B-9702-4CF8-ABCD-B336FA4E5889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707231" y="1614971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4" name="Freeform 53">
              <a:extLst>
                <a:ext uri="{FF2B5EF4-FFF2-40B4-BE49-F238E27FC236}">
                  <a16:creationId xmlns:a16="http://schemas.microsoft.com/office/drawing/2014/main" id="{FFEE64E0-D842-46BA-A271-C4A079BBCC4F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658019" y="1616202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F8D77079-B9F6-48D1-B5A6-48971286A63F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3963531" y="1638359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C929362C-5202-46F2-8AD9-8E8B48BA32EE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8399006" y="1653130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DE998253-E478-4CFD-8DF5-3E31C9A6BAE4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8332331" y="1642051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2E0EBF6E-94CF-4676-9BBA-AB1E09B31E82}"/>
                </a:ext>
              </a:extLst>
            </p:cNvPr>
            <p:cNvSpPr>
              <a:spLocks noEditPoints="1"/>
            </p:cNvSpPr>
            <p:nvPr/>
          </p:nvSpPr>
          <p:spPr bwMode="invGray">
            <a:xfrm>
              <a:off x="1433056" y="1600200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556774C4-8E5B-4F1D-B26C-98199C4FAB4B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7379831" y="1645745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7A3D73AE-E42A-43C4-B693-0CB1A159883B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5304969" y="1653130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93936344-CFE8-4031-A7F7-27109F279B7C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9543594" y="1653130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43DFA27A-4B19-4C3C-8047-F6537CC09B9A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837406" y="1614971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ECE5B1B2-5EFF-4CC4-93A6-AA0E25758009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1200944" y="1638359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BFD146F9-B77A-4DC4-A6D6-3FE762CE8C9F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913606" y="1626050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53C62036-53D8-4EF7-BC2E-337272B526F2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977106" y="1628512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6" name="Freeform 65">
              <a:extLst>
                <a:ext uri="{FF2B5EF4-FFF2-40B4-BE49-F238E27FC236}">
                  <a16:creationId xmlns:a16="http://schemas.microsoft.com/office/drawing/2014/main" id="{87F9C78B-A071-4C50-BA18-28782D1805DF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550069" y="1611279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7" name="Freeform 66">
              <a:extLst>
                <a:ext uri="{FF2B5EF4-FFF2-40B4-BE49-F238E27FC236}">
                  <a16:creationId xmlns:a16="http://schemas.microsoft.com/office/drawing/2014/main" id="{699B32BD-C410-43CB-AF77-4431E8D82860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910431" y="1635897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8" name="Freeform 67">
              <a:extLst>
                <a:ext uri="{FF2B5EF4-FFF2-40B4-BE49-F238E27FC236}">
                  <a16:creationId xmlns:a16="http://schemas.microsoft.com/office/drawing/2014/main" id="{5BA484AA-2275-45B4-9B03-06B4E5468D8D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711994" y="1634666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69" name="Freeform 68">
              <a:extLst>
                <a:ext uri="{FF2B5EF4-FFF2-40B4-BE49-F238E27FC236}">
                  <a16:creationId xmlns:a16="http://schemas.microsoft.com/office/drawing/2014/main" id="{E4506AF3-11A2-41F5-AA7E-9AF8C841C20C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770731" y="1635897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0" name="Freeform 69">
              <a:extLst>
                <a:ext uri="{FF2B5EF4-FFF2-40B4-BE49-F238E27FC236}">
                  <a16:creationId xmlns:a16="http://schemas.microsoft.com/office/drawing/2014/main" id="{F26AC628-2D60-4D60-B0DF-6178E4781705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829469" y="1640821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id="{FC47DFB4-DCA3-428D-89E3-96B225B661B2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175419" y="1634666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2" name="Freeform 71">
              <a:extLst>
                <a:ext uri="{FF2B5EF4-FFF2-40B4-BE49-F238E27FC236}">
                  <a16:creationId xmlns:a16="http://schemas.microsoft.com/office/drawing/2014/main" id="{2AED9879-2369-46DB-B2D0-678B70EA7FFA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354806" y="1643283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3" name="Freeform 72">
              <a:extLst>
                <a:ext uri="{FF2B5EF4-FFF2-40B4-BE49-F238E27FC236}">
                  <a16:creationId xmlns:a16="http://schemas.microsoft.com/office/drawing/2014/main" id="{3E524BF5-013C-4F13-BCC9-CB62B1258C72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0162719" y="1649437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4" name="Freeform 73">
              <a:extLst>
                <a:ext uri="{FF2B5EF4-FFF2-40B4-BE49-F238E27FC236}">
                  <a16:creationId xmlns:a16="http://schemas.microsoft.com/office/drawing/2014/main" id="{6B1BA0A2-ED9F-4ADD-A8B1-37C874858078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9492794" y="1632204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5" name="Freeform 74">
              <a:extLst>
                <a:ext uri="{FF2B5EF4-FFF2-40B4-BE49-F238E27FC236}">
                  <a16:creationId xmlns:a16="http://schemas.microsoft.com/office/drawing/2014/main" id="{C08E9267-DEAE-434A-BEC6-65039F911333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8822869" y="1654361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6" name="Freeform 75">
              <a:extLst>
                <a:ext uri="{FF2B5EF4-FFF2-40B4-BE49-F238E27FC236}">
                  <a16:creationId xmlns:a16="http://schemas.microsoft.com/office/drawing/2014/main" id="{65DF1F25-0D28-40DE-9139-07B0C941F2D3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8876844" y="1651899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7" name="Freeform 76">
              <a:extLst>
                <a:ext uri="{FF2B5EF4-FFF2-40B4-BE49-F238E27FC236}">
                  <a16:creationId xmlns:a16="http://schemas.microsoft.com/office/drawing/2014/main" id="{B570FAE5-12E2-4DA4-A269-220BE80271CE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458456" y="1602662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id="{8E911C84-8D10-44F8-99E0-EE1314A60A0F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1393369" y="1605124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044DA7C6-769B-4647-8344-D371E739316C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6520994" y="1659284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id="{D028C39E-E409-4919-912D-E72CD148C979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6033631" y="1651899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A6D3239C-A0A7-488A-B1DA-C59DAF1768DC}"/>
                </a:ext>
              </a:extLst>
            </p:cNvPr>
            <p:cNvSpPr>
              <a:spLocks/>
            </p:cNvSpPr>
            <p:nvPr/>
          </p:nvSpPr>
          <p:spPr bwMode="invGray">
            <a:xfrm>
              <a:off x="5609769" y="1656822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sz="1800">
                <a:ln>
                  <a:noFill/>
                </a:ln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7445871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8753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908049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16062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268164"/>
      </p:ext>
    </p:extLst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721635"/>
      </p:ext>
    </p:extLst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160263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10394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956636"/>
      </p:ext>
    </p:extLst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05357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9912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844171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6138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0085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48898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874518"/>
      </p:ext>
    </p:extLst>
  </p:cSld>
  <p:clrMapOvr>
    <a:masterClrMapping/>
  </p:clrMapOvr>
  <p:transition spd="med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 smtClean="0"/>
              <a:pPr/>
              <a:t>5/29/2024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05690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866" y="4406905"/>
            <a:ext cx="1036272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866" y="2906713"/>
            <a:ext cx="1036272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325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760" y="1600205"/>
            <a:ext cx="541002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20" y="1600205"/>
            <a:ext cx="541002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861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759" y="1535113"/>
            <a:ext cx="538620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759" y="2174875"/>
            <a:ext cx="538620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863" y="1535113"/>
            <a:ext cx="538937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863" y="2174875"/>
            <a:ext cx="538937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219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9758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283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760" y="273050"/>
            <a:ext cx="401107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916" y="273055"/>
            <a:ext cx="681532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760" y="1435103"/>
            <a:ext cx="401107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9158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810" y="4800600"/>
            <a:ext cx="7315517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810" y="612775"/>
            <a:ext cx="7315517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810" y="5367338"/>
            <a:ext cx="7315517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70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760" y="274638"/>
            <a:ext cx="1097248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760" y="1600205"/>
            <a:ext cx="1097248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762" y="6356355"/>
            <a:ext cx="28439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098" y="6356355"/>
            <a:ext cx="3861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8290" y="6356355"/>
            <a:ext cx="2843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426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5C86E-2138-4E4E-A543-2BE83141ECB2}" type="datetimeFigureOut">
              <a:rPr lang="en-GB" smtClean="0"/>
              <a:pPr/>
              <a:t>29/05/2024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1411A-AD5A-4C5D-8119-ACFE08B084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7652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  <p:sldLayoutId id="2147483858" r:id="rId12"/>
    <p:sldLayoutId id="2147483859" r:id="rId13"/>
    <p:sldLayoutId id="2147483860" r:id="rId14"/>
    <p:sldLayoutId id="2147483861" r:id="rId15"/>
    <p:sldLayoutId id="2147483862" r:id="rId16"/>
    <p:sldLayoutId id="2147483863" r:id="rId17"/>
  </p:sldLayoutIdLst>
  <p:transition spd="med">
    <p:fade/>
  </p:transition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439816" y="332656"/>
            <a:ext cx="3672408" cy="105273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6573" y="5877272"/>
            <a:ext cx="12188825" cy="432048"/>
          </a:xfrm>
          <a:effectLst>
            <a:glow rad="139700">
              <a:schemeClr val="accent3">
                <a:satMod val="175000"/>
                <a:alpha val="40000"/>
              </a:schemeClr>
            </a:glow>
            <a:reflection blurRad="6350" stA="50000" endA="295" endPos="92000" dist="101600" dir="5400000" sy="-100000" algn="bl" rotWithShape="0"/>
          </a:effectLst>
        </p:spPr>
        <p:txBody>
          <a:bodyPr>
            <a:noAutofit/>
          </a:bodyPr>
          <a:lstStyle/>
          <a:p>
            <a:r>
              <a:rPr lang="tr-TR" sz="3600" dirty="0"/>
              <a:t/>
            </a:r>
            <a:br>
              <a:rPr lang="tr-TR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sz="3600" dirty="0"/>
              <a:t/>
            </a:r>
            <a:br>
              <a:rPr lang="en-GB" sz="3600" dirty="0"/>
            </a:br>
            <a:r>
              <a:rPr lang="en-GB" sz="4400" dirty="0">
                <a:solidFill>
                  <a:srgbClr val="FFCC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sz="4400" dirty="0">
                <a:solidFill>
                  <a:srgbClr val="FFCC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600" dirty="0"/>
              <a:t/>
            </a:r>
            <a:br>
              <a:rPr lang="sr-Latn-ME" sz="3600" dirty="0"/>
            </a:br>
            <a:r>
              <a:rPr lang="sr-Latn-ME" sz="32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br>
              <a:rPr lang="sr-Latn-ME" sz="32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</a:br>
            <a:r>
              <a:rPr lang="sr-Latn-ME" sz="32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- PRAVO UNUTRAŠNJEG TRŽIŠTA –</a:t>
            </a:r>
            <a:br>
              <a:rPr lang="sr-Latn-ME" sz="32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</a:br>
            <a:r>
              <a:rPr lang="sr-Latn-ME" sz="32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 </a:t>
            </a:r>
            <a:r>
              <a:rPr lang="en-GB" sz="3200" dirty="0">
                <a:ln>
                  <a:solidFill>
                    <a:srgbClr val="EAEAEA"/>
                  </a:solidFill>
                </a:ln>
                <a:latin typeface="Lucida Fax" panose="02060602050505020204" pitchFamily="18" charset="0"/>
              </a:rPr>
              <a:t> </a:t>
            </a:r>
            <a:r>
              <a:rPr lang="sr-Latn-ME" sz="3200" dirty="0">
                <a:ln>
                  <a:solidFill>
                    <a:srgbClr val="EAEAEA"/>
                  </a:solidFill>
                </a:ln>
                <a:latin typeface="Lucida Fax" panose="02060602050505020204" pitchFamily="18" charset="0"/>
              </a:rPr>
              <a:t/>
            </a:r>
            <a:br>
              <a:rPr lang="sr-Latn-ME" sz="3200" dirty="0">
                <a:ln>
                  <a:solidFill>
                    <a:srgbClr val="EAEAEA"/>
                  </a:solidFill>
                </a:ln>
                <a:latin typeface="Lucida Fax" panose="02060602050505020204" pitchFamily="18" charset="0"/>
              </a:rPr>
            </a:br>
            <a:r>
              <a:rPr lang="sr-Latn-CS" sz="3600" dirty="0">
                <a:effectLst/>
              </a:rPr>
              <a:t>Istorijat i polazni principi; </a:t>
            </a:r>
            <a:br>
              <a:rPr lang="sr-Latn-CS" sz="3600" dirty="0">
                <a:effectLst/>
              </a:rPr>
            </a:br>
            <a:r>
              <a:rPr lang="sr-Latn-CS" sz="3600" dirty="0">
                <a:effectLst/>
              </a:rPr>
              <a:t>Unijsko građanstvo kao temelj   Unutrašanjeg tržišta EU</a:t>
            </a:r>
            <a:r>
              <a:rPr lang="sr-Latn-CS" sz="3200" dirty="0">
                <a:effectLst/>
              </a:rPr>
              <a:t/>
            </a:r>
            <a:br>
              <a:rPr lang="sr-Latn-CS" sz="3200" dirty="0">
                <a:effectLst/>
              </a:rPr>
            </a:br>
            <a:r>
              <a:rPr kumimoji="0" lang="sr-Latn-ME" sz="1400" b="0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ookman Old Style" panose="02050604050505020204"/>
                <a:ea typeface="+mj-ea"/>
                <a:cs typeface="+mj-cs"/>
              </a:rPr>
              <a:t>(Osnov prezentacije: udžbenička literatura iz informacione liste)</a:t>
            </a:r>
            <a:r>
              <a:rPr lang="en-GB" sz="1900" b="0" dirty="0"/>
              <a:t/>
            </a:r>
            <a:br>
              <a:rPr lang="en-GB" sz="1900" b="0" dirty="0"/>
            </a:br>
            <a:r>
              <a:rPr lang="sr-Latn-CS" sz="3200" b="0" dirty="0">
                <a:effectLst/>
              </a:rPr>
              <a:t> 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28" y="4941168"/>
            <a:ext cx="12124925" cy="1916832"/>
          </a:xfrm>
        </p:spPr>
        <p:txBody>
          <a:bodyPr>
            <a:normAutofit/>
          </a:bodyPr>
          <a:lstStyle/>
          <a:p>
            <a:endParaRPr lang="sr-Latn-ME" sz="3800" b="1" dirty="0">
              <a:solidFill>
                <a:srgbClr val="FFCC66"/>
              </a:solidFill>
              <a:effectLst>
                <a:outerShdw blurRad="50800" dist="38100" dir="2700000" algn="tl" rotWithShape="0">
                  <a:srgbClr val="000000">
                    <a:alpha val="48000"/>
                  </a:srgbClr>
                </a:outerShdw>
                <a:reflection blurRad="6350" stA="55000" endA="300" endPos="45500" dir="5400000" sy="-100000" algn="bl" rotWithShape="0"/>
              </a:effectLst>
              <a:latin typeface="Georgia" pitchFamily="18" charset="0"/>
            </a:endParaRPr>
          </a:p>
          <a:p>
            <a:r>
              <a:rPr lang="sr-Latn-ME" sz="3200" b="1" dirty="0">
                <a:solidFill>
                  <a:srgbClr val="FFCC66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Georgia" pitchFamily="18" charset="0"/>
              </a:rPr>
              <a:t>Prof. dr Vladimir Savković</a:t>
            </a:r>
          </a:p>
          <a:p>
            <a:endParaRPr lang="en-US" sz="3200" b="1" dirty="0">
              <a:solidFill>
                <a:srgbClr val="FFCC66"/>
              </a:solidFill>
              <a:latin typeface="Georgia" pitchFamily="18" charset="0"/>
            </a:endParaRPr>
          </a:p>
          <a:p>
            <a:endParaRPr lang="bs-Latn-BA" sz="3200" b="1" dirty="0">
              <a:solidFill>
                <a:srgbClr val="FFCC66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9BE73C-BF83-4916-AE2D-373DBC138A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416480" y="37552"/>
            <a:ext cx="1656184" cy="1198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179445"/>
            <a:ext cx="2606774" cy="1052736"/>
          </a:xfrm>
          <a:prstGeom prst="rect">
            <a:avLst/>
          </a:prstGeom>
        </p:spPr>
      </p:pic>
      <p:pic>
        <p:nvPicPr>
          <p:cNvPr id="7" name="Picture 6" descr="earssmu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83832" y="481856"/>
            <a:ext cx="3249029" cy="754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271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1585" y="260648"/>
            <a:ext cx="8280919" cy="1387997"/>
          </a:xfrm>
        </p:spPr>
        <p:txBody>
          <a:bodyPr>
            <a:noAutofit/>
          </a:bodyPr>
          <a:lstStyle/>
          <a:p>
            <a:r>
              <a:rPr lang="sr-Latn-ME" sz="3600" dirty="0">
                <a:latin typeface="Lucida Fax" panose="02060602050505020204" pitchFamily="18" charset="0"/>
              </a:rPr>
              <a:t>PRAVO UNUTRAŠNJEG TRŽIŠTA </a:t>
            </a:r>
            <a:r>
              <a:rPr lang="sr-Latn-ME" sz="4000" dirty="0">
                <a:latin typeface="Lucida Fax" panose="02060602050505020204" pitchFamily="18" charset="0"/>
              </a:rPr>
              <a:t/>
            </a:r>
            <a:br>
              <a:rPr lang="sr-Latn-ME" sz="4000" dirty="0">
                <a:latin typeface="Lucida Fax" panose="02060602050505020204" pitchFamily="18" charset="0"/>
              </a:rPr>
            </a:br>
            <a:r>
              <a:rPr lang="sr-Latn-ME" sz="3200" dirty="0">
                <a:latin typeface="Lucida Fax" panose="02060602050505020204" pitchFamily="18" charset="0"/>
              </a:rPr>
              <a:t>- IZVORI PRAVA i polje primjene - </a:t>
            </a:r>
            <a:endParaRPr lang="en-US" sz="3200" dirty="0">
              <a:latin typeface="Lucida Fax" panose="02060602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0768"/>
            <a:ext cx="12072664" cy="573325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endParaRPr lang="en-US" sz="2800" b="1" dirty="0">
              <a:solidFill>
                <a:srgbClr val="FFFF99"/>
              </a:solidFill>
              <a:latin typeface="+mj-lt"/>
            </a:endParaRPr>
          </a:p>
          <a:p>
            <a:pPr algn="just">
              <a:lnSpc>
                <a:spcPct val="100000"/>
              </a:lnSpc>
            </a:pP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U užem smislu, pravo unutrašnjeg tržišta obuhvata odredbe UFEU koje se odnose na osnovne (temeljne slobode) i sekundarno pravo kojim se njihova primjena i zaštita obezbjeđuje.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U širem smislu, pored odredaba koje neposredno uređuju slobodu kretanja, obuhvata: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r-Latn-ME" b="1" dirty="0">
                <a:effectLst/>
                <a:latin typeface="Lucida Bright" panose="02040602050505020304" pitchFamily="18" charset="0"/>
              </a:rPr>
              <a:t>Pravila primarnog i sekundarnog prava o zaštiti konkurencije na unutrašnjem tržištu (uključujući i pravila o državnoj pomoći);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r-Latn-ME" b="1" dirty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Pravila o unijskom građanstvu;</a:t>
            </a: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 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r-Latn-ME" b="1" dirty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Odredbe UFEU i UEU koje utvrđuju ključna načela unijskog prava, posebno načela od neposrednog značaja za unutrašnje tržište (e.g. načelo proporcionalnosti, načelo supremacije prava EU, načelo neposrednog dejstva, zabrana diskriminacije i druga</a:t>
            </a: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). 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r-Latn-ME" b="1" dirty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Sudsku praksu Suda pravde kojom se razrađuju pravila i načela sadržana u formalnim izvorima prava Evropske unije.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r-Latn-ME" b="1" dirty="0">
                <a:effectLst/>
                <a:latin typeface="Lucida Bright" panose="02040602050505020304" pitchFamily="18" charset="0"/>
              </a:rPr>
              <a:t>Zaštita potrošača, kompanijsko pravo EU, pravila finansijskog poslovanja i dr…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1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CDAC8-D8A7-4E8F-A632-3CB59594B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848529" y="0"/>
            <a:ext cx="1341885" cy="1082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16" y="110343"/>
            <a:ext cx="1800200" cy="72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782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9496" y="456826"/>
            <a:ext cx="9766820" cy="1460006"/>
          </a:xfrm>
        </p:spPr>
        <p:txBody>
          <a:bodyPr>
            <a:noAutofit/>
          </a:bodyPr>
          <a:lstStyle/>
          <a:p>
            <a:r>
              <a:rPr lang="sr-Latn-ME" sz="4000" dirty="0">
                <a:latin typeface="Lucida Fax" panose="02060602050505020204" pitchFamily="18" charset="0"/>
              </a:rPr>
              <a:t> Unutrašnje tržištE</a:t>
            </a:r>
            <a:br>
              <a:rPr lang="sr-Latn-ME" sz="4000" dirty="0">
                <a:latin typeface="Lucida Fax" panose="02060602050505020204" pitchFamily="18" charset="0"/>
              </a:rPr>
            </a:br>
            <a:r>
              <a:rPr lang="sr-Latn-ME" sz="3200" dirty="0">
                <a:latin typeface="Lucida Fax" panose="02060602050505020204" pitchFamily="18" charset="0"/>
              </a:rPr>
              <a:t>- Evropsko (Unijsko) graĐanstvo -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0768"/>
            <a:ext cx="12072664" cy="558924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endParaRPr lang="en-US" sz="2800" b="1" dirty="0">
              <a:solidFill>
                <a:srgbClr val="FFFF99"/>
              </a:solidFill>
              <a:latin typeface="+mj-lt"/>
            </a:endParaRPr>
          </a:p>
          <a:p>
            <a:pPr algn="just">
              <a:lnSpc>
                <a:spcPct val="100000"/>
              </a:lnSpc>
            </a:pP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Evropsko građanstvo je uvedeno u pravni sistem Evropske unije (</a:t>
            </a:r>
            <a:r>
              <a:rPr lang="sr-Latn-ME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a podrazumijeva se, osnovom načela neposrednog dejstva prava EU i pravne sisteme država članica</a:t>
            </a: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) Ugovorom iz Mastrihta (1992), a danas je načelno uređeno članovima 20 – 25 UFEU. </a:t>
            </a:r>
          </a:p>
          <a:p>
            <a:pPr algn="just">
              <a:lnSpc>
                <a:spcPct val="100000"/>
              </a:lnSpc>
            </a:pPr>
            <a:r>
              <a:rPr lang="sr-Latn-ME" b="1" u="sng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Komplementarno je sa temeljnim slobodama unutrašnjeg tržišta, jer suštinski dopunjuje slobodu kretanja radnika, a posredno i ostale tri slobode kretanja na unutrašnjem tržištu</a:t>
            </a: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Def: </a:t>
            </a:r>
            <a:r>
              <a:rPr lang="sr-Latn-ME" b="1" u="sng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Građanin EU je svako lice koje je državljanin države članice EU</a:t>
            </a: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. 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Dakle, evropsko građanstvo se ne može sticati samostalno, već je akcesorno (supsidijerno, komplementarno) u odnosu na nacionalno državljanstvo, ali daje konkretna prava…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Glavnim razlogom akcesornosti građanstva EU se smatra se tzv. „demokratski deficit“ EU (koji se ogleda u tom da su u okvirima EU ključne poluge moći još uvijek u rukama država članica, a ne institucija EU). </a:t>
            </a:r>
            <a:r>
              <a:rPr lang="sr-Latn-ME" b="1" u="sng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Ipak, valja imati u vidu da EU, i pored svih integrativnih elemenata koji imaju federalni karakter nije federacija, već (formalno) konfederacija. </a:t>
            </a:r>
          </a:p>
          <a:p>
            <a:pPr algn="just">
              <a:lnSpc>
                <a:spcPct val="100000"/>
              </a:lnSpc>
            </a:pPr>
            <a:r>
              <a:rPr lang="sr-Latn-ME" sz="210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Odredbe UFEU o evropskom građanstvu imaju neposredno dejstvo (</a:t>
            </a:r>
            <a:r>
              <a:rPr lang="sr-Latn-ME" sz="210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podsjetnik</a:t>
            </a:r>
            <a:r>
              <a:rPr lang="sr-Latn-ME" sz="210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 - </a:t>
            </a:r>
            <a:r>
              <a:rPr lang="sr-Latn-ME" sz="210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što je neposredno dejstvo prava EU (</a:t>
            </a:r>
            <a:r>
              <a:rPr lang="sr-Latn-ME" sz="230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?)</a:t>
            </a:r>
            <a:r>
              <a:rPr lang="sr-Latn-ME" sz="210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).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sr-Latn-ME" b="1" dirty="0">
              <a:solidFill>
                <a:schemeClr val="tx1">
                  <a:lumMod val="95000"/>
                </a:schemeClr>
              </a:solidFill>
              <a:effectLst/>
              <a:latin typeface="Lucida Bright" panose="02040602050505020304" pitchFamily="18" charset="0"/>
            </a:endParaRP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endParaRPr lang="sr-Latn-ME" b="1" dirty="0">
              <a:solidFill>
                <a:schemeClr val="tx1">
                  <a:lumMod val="95000"/>
                </a:schemeClr>
              </a:solidFill>
              <a:effectLst/>
              <a:latin typeface="Lucida Bright" panose="02040602050505020304" pitchFamily="18" charset="0"/>
            </a:endParaRPr>
          </a:p>
          <a:p>
            <a:pPr algn="just">
              <a:lnSpc>
                <a:spcPct val="100000"/>
              </a:lnSpc>
            </a:pPr>
            <a:endParaRPr lang="sr-Latn-ME" b="1" dirty="0">
              <a:solidFill>
                <a:schemeClr val="tx1">
                  <a:lumMod val="95000"/>
                </a:schemeClr>
              </a:solidFill>
              <a:effectLst/>
              <a:latin typeface="Lucida Bright" panose="02040602050505020304" pitchFamily="18" charset="0"/>
            </a:endParaRPr>
          </a:p>
          <a:p>
            <a:pPr marL="457200" indent="-457200" algn="just">
              <a:lnSpc>
                <a:spcPct val="100000"/>
              </a:lnSpc>
              <a:buAutoNum type="arabicPeriod"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1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CDAC8-D8A7-4E8F-A632-3CB59594B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848529" y="0"/>
            <a:ext cx="1341885" cy="1082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16" y="110343"/>
            <a:ext cx="1800200" cy="72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7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1544" y="456826"/>
            <a:ext cx="9334772" cy="1460006"/>
          </a:xfrm>
        </p:spPr>
        <p:txBody>
          <a:bodyPr>
            <a:noAutofit/>
          </a:bodyPr>
          <a:lstStyle/>
          <a:p>
            <a:r>
              <a:rPr lang="sr-Latn-ME" sz="4000" dirty="0">
                <a:latin typeface="Lucida Fax" panose="02060602050505020204" pitchFamily="18" charset="0"/>
              </a:rPr>
              <a:t> Unutrašnjeg tržištE</a:t>
            </a:r>
            <a:br>
              <a:rPr lang="sr-Latn-ME" sz="4000" dirty="0">
                <a:latin typeface="Lucida Fax" panose="02060602050505020204" pitchFamily="18" charset="0"/>
              </a:rPr>
            </a:br>
            <a:r>
              <a:rPr lang="sr-Latn-ME" sz="3200" dirty="0">
                <a:latin typeface="Lucida Fax" panose="02060602050505020204" pitchFamily="18" charset="0"/>
              </a:rPr>
              <a:t>- Evropsko (Unijsko) graĐanstvo -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0768"/>
            <a:ext cx="12072664" cy="558924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endParaRPr lang="en-US" sz="2800" b="1" dirty="0">
              <a:solidFill>
                <a:srgbClr val="FFFF99"/>
              </a:solidFill>
              <a:latin typeface="+mj-lt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sz="2100" b="1" u="sng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Odredbe UFEU o unijskom građanstvu garantuju sljedeća prava građanima EU</a:t>
            </a:r>
            <a:r>
              <a:rPr lang="sr-Latn-ME" sz="210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: </a:t>
            </a:r>
          </a:p>
          <a:p>
            <a:pPr algn="just">
              <a:lnSpc>
                <a:spcPct val="100000"/>
              </a:lnSpc>
            </a:pPr>
            <a:r>
              <a:rPr lang="sr-Latn-ME" sz="215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Biračko pravo za Parlament EU, shodno odredbama UFEU i sekundarnog prava: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sz="2100" b="1" dirty="0">
                <a:effectLst/>
                <a:latin typeface="Lucida Bright" panose="02040602050505020304" pitchFamily="18" charset="0"/>
              </a:rPr>
              <a:t>Svaki građanin EU ima aktivno i pasivno biračko pravo za Evropski parlament, a uslov za njegovo ostvarivanje je prebivalište u državi članici u kojoj se koristi pravo. (</a:t>
            </a:r>
            <a:r>
              <a:rPr lang="sr-Latn-ME" sz="2100" b="1" u="sng" dirty="0">
                <a:effectLst/>
                <a:latin typeface="Lucida Bright" panose="02040602050505020304" pitchFamily="18" charset="0"/>
              </a:rPr>
              <a:t>disproporcionalnost, i.e. pozitivna diskriminacija manjih država </a:t>
            </a:r>
            <a:r>
              <a:rPr lang="sr-Latn-ME" sz="2100" b="1" dirty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(?)</a:t>
            </a:r>
            <a:r>
              <a:rPr lang="sr-Latn-ME" sz="2100" b="1" dirty="0">
                <a:effectLst/>
                <a:latin typeface="Lucida Bright" panose="02040602050505020304" pitchFamily="18" charset="0"/>
              </a:rPr>
              <a:t>). </a:t>
            </a:r>
          </a:p>
          <a:p>
            <a:pPr algn="just">
              <a:lnSpc>
                <a:spcPct val="100000"/>
              </a:lnSpc>
            </a:pPr>
            <a:r>
              <a:rPr lang="sr-Latn-ME" sz="210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 </a:t>
            </a:r>
            <a:r>
              <a:rPr lang="sr-Latn-ME" sz="215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Biračko pravo na lokalnim izborima: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sz="2100" b="1" dirty="0">
                <a:effectLst/>
                <a:latin typeface="Lucida Bright" panose="02040602050505020304" pitchFamily="18" charset="0"/>
              </a:rPr>
              <a:t>Građanin Evropske unije koji ima prebivalište u jednoj državi članici, ima biračko pravo na lokalnom nivou nezavisno od (nacionalnog) državljanstva, u skladu sa unutrašnjom (administrativnom) podjelom države i uslovima koji važe za državljane te članice (trajanje prebivališta i sl.)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sz="2100" b="1" dirty="0">
                <a:effectLst/>
                <a:latin typeface="Lucida Bright" panose="02040602050505020304" pitchFamily="18" charset="0"/>
              </a:rPr>
              <a:t>Direktivom 94/80/EU o ostvarivanju biračkog prava na lokalnim izborima se ovo pitanje bliže uređuje. </a:t>
            </a:r>
            <a:r>
              <a:rPr lang="sr-Latn-ME" sz="2100" b="1" u="sng" dirty="0">
                <a:effectLst/>
                <a:latin typeface="Lucida Bright" panose="02040602050505020304" pitchFamily="18" charset="0"/>
              </a:rPr>
              <a:t>Glavni izuzetak je</a:t>
            </a:r>
            <a:r>
              <a:rPr lang="sr-Latn-ME" sz="2100" b="1" dirty="0">
                <a:effectLst/>
                <a:latin typeface="Lucida Bright" panose="02040602050505020304" pitchFamily="18" charset="0"/>
              </a:rPr>
              <a:t> kod </a:t>
            </a:r>
            <a:r>
              <a:rPr lang="sr-Latn-ME" sz="2100" b="1" dirty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pasivnog biračkog prava</a:t>
            </a:r>
            <a:r>
              <a:rPr lang="sr-Latn-ME" sz="2100" b="1" dirty="0">
                <a:effectLst/>
                <a:latin typeface="Lucida Bright" panose="02040602050505020304" pitchFamily="18" charset="0"/>
              </a:rPr>
              <a:t>, koje se može rezervisati za sopstvene državljane.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sr-Latn-ME" sz="2100" b="1" dirty="0">
              <a:solidFill>
                <a:srgbClr val="FF5050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b="1" dirty="0">
                <a:effectLst/>
                <a:latin typeface="Lucida Bright" panose="02040602050505020304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sr-Latn-ME" b="1" dirty="0">
              <a:solidFill>
                <a:schemeClr val="tx1">
                  <a:lumMod val="95000"/>
                </a:schemeClr>
              </a:solidFill>
              <a:effectLst/>
              <a:latin typeface="Lucida Bright" panose="02040602050505020304" pitchFamily="18" charset="0"/>
            </a:endParaRP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endParaRPr lang="sr-Latn-ME" b="1" dirty="0">
              <a:solidFill>
                <a:schemeClr val="tx1">
                  <a:lumMod val="95000"/>
                </a:schemeClr>
              </a:solidFill>
              <a:effectLst/>
              <a:latin typeface="Lucida Bright" panose="02040602050505020304" pitchFamily="18" charset="0"/>
            </a:endParaRPr>
          </a:p>
          <a:p>
            <a:pPr algn="just">
              <a:lnSpc>
                <a:spcPct val="100000"/>
              </a:lnSpc>
            </a:pPr>
            <a:endParaRPr lang="sr-Latn-ME" b="1" dirty="0">
              <a:solidFill>
                <a:schemeClr val="tx1">
                  <a:lumMod val="95000"/>
                </a:schemeClr>
              </a:solidFill>
              <a:effectLst/>
              <a:latin typeface="Lucida Bright" panose="02040602050505020304" pitchFamily="18" charset="0"/>
            </a:endParaRPr>
          </a:p>
          <a:p>
            <a:pPr marL="457200" indent="-457200" algn="just">
              <a:lnSpc>
                <a:spcPct val="100000"/>
              </a:lnSpc>
              <a:buAutoNum type="arabicPeriod"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1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CDAC8-D8A7-4E8F-A632-3CB59594B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848529" y="0"/>
            <a:ext cx="1341885" cy="1082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16" y="110343"/>
            <a:ext cx="1800200" cy="72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152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5560" y="456827"/>
            <a:ext cx="9190756" cy="1387998"/>
          </a:xfrm>
        </p:spPr>
        <p:txBody>
          <a:bodyPr>
            <a:noAutofit/>
          </a:bodyPr>
          <a:lstStyle/>
          <a:p>
            <a:r>
              <a:rPr lang="sr-Latn-ME" sz="4000" dirty="0">
                <a:latin typeface="Lucida Fax" panose="02060602050505020204" pitchFamily="18" charset="0"/>
              </a:rPr>
              <a:t> Unutrašnje tržištE</a:t>
            </a:r>
            <a:br>
              <a:rPr lang="sr-Latn-ME" sz="4000" dirty="0">
                <a:latin typeface="Lucida Fax" panose="02060602050505020204" pitchFamily="18" charset="0"/>
              </a:rPr>
            </a:br>
            <a:r>
              <a:rPr lang="sr-Latn-ME" sz="3200" dirty="0">
                <a:latin typeface="Lucida Fax" panose="02060602050505020204" pitchFamily="18" charset="0"/>
              </a:rPr>
              <a:t>- Evropsko (Unijsko) graĐanstvo -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0768"/>
            <a:ext cx="12072664" cy="558924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endParaRPr lang="en-US" sz="2800" b="1" dirty="0">
              <a:solidFill>
                <a:srgbClr val="FFFF99"/>
              </a:solidFill>
              <a:latin typeface="+mj-lt"/>
            </a:endParaRPr>
          </a:p>
          <a:p>
            <a:pPr algn="just">
              <a:lnSpc>
                <a:spcPct val="100000"/>
              </a:lnSpc>
            </a:pPr>
            <a:r>
              <a:rPr lang="sr-Latn-ME" sz="210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Pravo građanske inicijative Evropskoj komisiji: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b="1" dirty="0">
                <a:effectLst/>
                <a:latin typeface="Lucida Bright" panose="02040602050505020304" pitchFamily="18" charset="0"/>
              </a:rPr>
              <a:t>Pravo da se inicira zakonodavni postupak kod EK ili da se zahtjev razmotri, </a:t>
            </a:r>
            <a:r>
              <a:rPr lang="sr-Latn-ME" b="1" u="sng" dirty="0">
                <a:effectLst/>
                <a:latin typeface="Lucida Bright" panose="02040602050505020304" pitchFamily="18" charset="0"/>
              </a:rPr>
              <a:t>pod uslovom da je iz domena ovlašćenja EK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. Pravo može ostvariti </a:t>
            </a:r>
            <a:r>
              <a:rPr lang="sr-Latn-ME" b="1" u="sng" dirty="0">
                <a:effectLst/>
                <a:latin typeface="Lucida Bright" panose="02040602050505020304" pitchFamily="18" charset="0"/>
              </a:rPr>
              <a:t>najmanje 1 milion ljudi 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iz </a:t>
            </a:r>
            <a:r>
              <a:rPr lang="sr-Latn-ME" b="1" u="sng" dirty="0">
                <a:effectLst/>
                <a:latin typeface="Lucida Bright" panose="02040602050505020304" pitchFamily="18" charset="0"/>
              </a:rPr>
              <a:t>najmanje ¼ država članica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. EK inicijative objavljuje u posebnom (javnom) registru i dužna je donijeti obrazloženu odluku o inicijativi u roku od tri mjeseca. </a:t>
            </a:r>
          </a:p>
          <a:p>
            <a:pPr algn="just">
              <a:lnSpc>
                <a:spcPct val="100000"/>
              </a:lnSpc>
            </a:pPr>
            <a:r>
              <a:rPr lang="sr-Latn-ME" sz="210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Pravo obraćanja organima EU i pravo na informisanje: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b="1" dirty="0">
                <a:effectLst/>
                <a:latin typeface="Lucida Bright" panose="02040602050505020304" pitchFamily="18" charset="0"/>
              </a:rPr>
              <a:t>Građani EU (kao i lica sa prebivalištem u EU) imaju pravo na obraćanje </a:t>
            </a:r>
            <a:r>
              <a:rPr lang="sr-Latn-ME" b="1" u="sng" dirty="0">
                <a:effectLst/>
                <a:latin typeface="Lucida Bright" panose="02040602050505020304" pitchFamily="18" charset="0"/>
              </a:rPr>
              <a:t>Parlamentu EU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, koje je Parlament dužan da razmotri i odgovori na isto, ukoliko se odnosi na područje djelovanja (nadležnost) EU i ukoliko u pogledu predmeta obraćanja inicijator ima neposredan interes (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koji ne mora biti pravne prirode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).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b="1" dirty="0">
                <a:effectLst/>
                <a:latin typeface="Lucida Bright" panose="02040602050505020304" pitchFamily="18" charset="0"/>
              </a:rPr>
              <a:t>Pravo obraćanja postoji i u odnosu na ostale organe EU </a:t>
            </a:r>
            <a:r>
              <a:rPr lang="sr-Latn-ME" b="1" u="sng" dirty="0">
                <a:effectLst/>
                <a:latin typeface="Lucida Bright" panose="02040602050505020304" pitchFamily="18" charset="0"/>
              </a:rPr>
              <a:t>(Savjet EU, Evropski savjet, Sud pravde, EK, ECB, Revizorski sud, Ombudsman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).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b="1" dirty="0">
                <a:effectLst/>
                <a:latin typeface="Lucida Bright" panose="02040602050505020304" pitchFamily="18" charset="0"/>
              </a:rPr>
              <a:t>Pravo obraćanja organima EU dopunjeno je pravom na informaciju (slobodan pristup domkumentima u posjedu institucijama, organima i drugim tijelima EU).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sr-Latn-ME" b="1" dirty="0"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b="1" dirty="0">
                <a:effectLst/>
                <a:latin typeface="Lucida Bright" panose="02040602050505020304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sr-Latn-ME" b="1" dirty="0">
              <a:solidFill>
                <a:schemeClr val="tx1">
                  <a:lumMod val="95000"/>
                </a:schemeClr>
              </a:solidFill>
              <a:effectLst/>
              <a:latin typeface="Lucida Bright" panose="02040602050505020304" pitchFamily="18" charset="0"/>
            </a:endParaRP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endParaRPr lang="sr-Latn-ME" b="1" dirty="0">
              <a:solidFill>
                <a:schemeClr val="tx1">
                  <a:lumMod val="95000"/>
                </a:schemeClr>
              </a:solidFill>
              <a:effectLst/>
              <a:latin typeface="Lucida Bright" panose="02040602050505020304" pitchFamily="18" charset="0"/>
            </a:endParaRPr>
          </a:p>
          <a:p>
            <a:pPr algn="just">
              <a:lnSpc>
                <a:spcPct val="100000"/>
              </a:lnSpc>
            </a:pPr>
            <a:endParaRPr lang="sr-Latn-ME" b="1" dirty="0">
              <a:solidFill>
                <a:schemeClr val="tx1">
                  <a:lumMod val="95000"/>
                </a:schemeClr>
              </a:solidFill>
              <a:effectLst/>
              <a:latin typeface="Lucida Bright" panose="02040602050505020304" pitchFamily="18" charset="0"/>
            </a:endParaRPr>
          </a:p>
          <a:p>
            <a:pPr marL="457200" indent="-457200" algn="just">
              <a:lnSpc>
                <a:spcPct val="100000"/>
              </a:lnSpc>
              <a:buAutoNum type="arabicPeriod"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1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CDAC8-D8A7-4E8F-A632-3CB59594B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848529" y="0"/>
            <a:ext cx="1341885" cy="1082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16" y="110343"/>
            <a:ext cx="1800200" cy="72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26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9536" y="456827"/>
            <a:ext cx="9406780" cy="1387997"/>
          </a:xfrm>
        </p:spPr>
        <p:txBody>
          <a:bodyPr>
            <a:noAutofit/>
          </a:bodyPr>
          <a:lstStyle/>
          <a:p>
            <a:r>
              <a:rPr lang="sr-Latn-ME" sz="4000" dirty="0">
                <a:latin typeface="Lucida Fax" panose="02060602050505020204" pitchFamily="18" charset="0"/>
              </a:rPr>
              <a:t> Unutrašnje tržištE</a:t>
            </a:r>
            <a:br>
              <a:rPr lang="sr-Latn-ME" sz="4000" dirty="0">
                <a:latin typeface="Lucida Fax" panose="02060602050505020204" pitchFamily="18" charset="0"/>
              </a:rPr>
            </a:br>
            <a:r>
              <a:rPr lang="sr-Latn-ME" sz="3200" dirty="0">
                <a:latin typeface="Lucida Fax" panose="02060602050505020204" pitchFamily="18" charset="0"/>
              </a:rPr>
              <a:t>- Evropsko (Unijsko) graĐanstvo -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0768"/>
            <a:ext cx="12072664" cy="558924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endParaRPr lang="en-US" sz="2800" b="1" dirty="0">
              <a:solidFill>
                <a:srgbClr val="FFFF99"/>
              </a:solidFill>
              <a:latin typeface="+mj-lt"/>
            </a:endParaRPr>
          </a:p>
          <a:p>
            <a:pPr algn="just">
              <a:lnSpc>
                <a:spcPct val="100000"/>
              </a:lnSpc>
            </a:pP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Pravo diplomatske i konzularne zaštite: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sz="1900" b="1" dirty="0">
                <a:effectLst/>
                <a:latin typeface="Lucida Bright" panose="02040602050505020304" pitchFamily="18" charset="0"/>
              </a:rPr>
              <a:t>Svaki građanin EU ima pravo da od bilo koje države članice diplomatsku i konzularnu zaštitu (istu kakvu ta država daje svojim državljanima) u trećoj državi, ali samo ako država tražioca zaštite nema diplomatsko ili konzularno predstavništvo u trećoj državi.  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Slobodno kretanje i slobodan boravak </a:t>
            </a:r>
            <a:r>
              <a:rPr lang="sr-Latn-ME" sz="190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(</a:t>
            </a:r>
            <a:r>
              <a:rPr lang="sr-Latn-ME" sz="1900" i="1" dirty="0">
                <a:solidFill>
                  <a:srgbClr val="FFC000"/>
                </a:solidFill>
                <a:effectLst/>
                <a:latin typeface="Lucida Bright" panose="02040602050505020304" pitchFamily="18" charset="0"/>
              </a:rPr>
              <a:t>de facto </a:t>
            </a:r>
            <a:r>
              <a:rPr lang="sr-Latn-ME" sz="1900" dirty="0">
                <a:solidFill>
                  <a:srgbClr val="FFC000"/>
                </a:solidFill>
                <a:effectLst/>
                <a:latin typeface="Lucida Bright" panose="02040602050505020304" pitchFamily="18" charset="0"/>
              </a:rPr>
              <a:t>proširivanje slobode kretanja radnika i usluga (u širem smislu) na unutrašnjem tržištu </a:t>
            </a:r>
            <a:r>
              <a:rPr lang="sr-Latn-ME" sz="1900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– </a:t>
            </a:r>
            <a:r>
              <a:rPr lang="sr-Latn-ME" sz="190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zašto?):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sz="1850" b="1" dirty="0">
                <a:effectLst/>
                <a:latin typeface="Lucida Bright" panose="02040602050505020304" pitchFamily="18" charset="0"/>
              </a:rPr>
              <a:t>Dakle, nezavisno od motiva (zaposlenje, privredna djeltanost i dr.), svaki građanin EU ima slobodu kretanja na teritoriji čitave EU. Osnovom razrade ovog prava u Direktivi 04/38/EZ o pravima građana, ovo pravo jednako tako imaju i 1) </a:t>
            </a:r>
            <a:r>
              <a:rPr lang="sr-Latn-ME" sz="1850" dirty="0">
                <a:solidFill>
                  <a:srgbClr val="FFCC66"/>
                </a:solidFill>
                <a:effectLst/>
                <a:latin typeface="Lucida Bright" panose="02040602050505020304" pitchFamily="18" charset="0"/>
              </a:rPr>
              <a:t>supružnici</a:t>
            </a:r>
            <a:r>
              <a:rPr lang="sr-Latn-ME" sz="1850" b="1" dirty="0">
                <a:effectLst/>
                <a:latin typeface="Lucida Bright" panose="02040602050505020304" pitchFamily="18" charset="0"/>
              </a:rPr>
              <a:t>, 2) </a:t>
            </a:r>
            <a:r>
              <a:rPr lang="sr-Latn-ME" sz="1850" dirty="0">
                <a:solidFill>
                  <a:srgbClr val="FFCC66"/>
                </a:solidFill>
                <a:effectLst/>
                <a:latin typeface="Lucida Bright" panose="02040602050505020304" pitchFamily="18" charset="0"/>
              </a:rPr>
              <a:t>registrovani partneri</a:t>
            </a:r>
            <a:r>
              <a:rPr lang="sr-Latn-ME" sz="1850" b="1" dirty="0">
                <a:effectLst/>
                <a:latin typeface="Lucida Bright" panose="02040602050505020304" pitchFamily="18" charset="0"/>
              </a:rPr>
              <a:t>, 3) </a:t>
            </a:r>
            <a:r>
              <a:rPr lang="sr-Latn-ME" sz="1850" dirty="0">
                <a:solidFill>
                  <a:srgbClr val="FFCC66"/>
                </a:solidFill>
                <a:effectLst/>
                <a:latin typeface="Lucida Bright" panose="02040602050505020304" pitchFamily="18" charset="0"/>
              </a:rPr>
              <a:t>potomci do 21 godinu starosti</a:t>
            </a:r>
            <a:r>
              <a:rPr lang="sr-Latn-ME" sz="1850" b="1" dirty="0">
                <a:effectLst/>
                <a:latin typeface="Lucida Bright" panose="02040602050505020304" pitchFamily="18" charset="0"/>
              </a:rPr>
              <a:t>, 4) </a:t>
            </a:r>
            <a:r>
              <a:rPr lang="sr-Latn-ME" sz="1850" dirty="0">
                <a:solidFill>
                  <a:srgbClr val="FFCC66"/>
                </a:solidFill>
                <a:effectLst/>
                <a:latin typeface="Lucida Bright" panose="02040602050505020304" pitchFamily="18" charset="0"/>
              </a:rPr>
              <a:t>preci i srodnici koji zavise od građanina Unije</a:t>
            </a:r>
            <a:r>
              <a:rPr lang="sr-Latn-ME" sz="1850" b="1" dirty="0">
                <a:effectLst/>
                <a:latin typeface="Lucida Bright" panose="02040602050505020304" pitchFamily="18" charset="0"/>
              </a:rPr>
              <a:t>, dok se od članica traži da olakšaju prijem </a:t>
            </a:r>
            <a:r>
              <a:rPr lang="sr-Latn-ME" sz="1850" b="1" dirty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ostalih članova porodice i srodnika iz trećih zemalja</a:t>
            </a:r>
            <a:r>
              <a:rPr lang="sr-Latn-ME" sz="1850" b="1" dirty="0">
                <a:effectLst/>
                <a:latin typeface="Lucida Bright" panose="020406020505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sz="1850" b="1" dirty="0">
                <a:effectLst/>
                <a:latin typeface="Lucida Bright" panose="02040602050505020304" pitchFamily="18" charset="0"/>
              </a:rPr>
              <a:t>Sloboda kretanja </a:t>
            </a:r>
            <a:r>
              <a:rPr lang="sr-Latn-ME" sz="185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može, ali ne mora </a:t>
            </a:r>
            <a:r>
              <a:rPr lang="sr-Latn-ME" sz="1850" b="1" dirty="0">
                <a:effectLst/>
                <a:latin typeface="Lucida Bright" panose="02040602050505020304" pitchFamily="18" charset="0"/>
              </a:rPr>
              <a:t>biti uslovljena dokazom dovoljnih finansijskih sredstava (sopstvenih ili trećeg lica) i zdravstvenog osiguranja (</a:t>
            </a:r>
            <a:r>
              <a:rPr lang="sr-Latn-ME" sz="1850" b="1" dirty="0">
                <a:solidFill>
                  <a:srgbClr val="FFCC66"/>
                </a:solidFill>
                <a:effectLst/>
                <a:latin typeface="Lucida Bright" panose="02040602050505020304" pitchFamily="18" charset="0"/>
              </a:rPr>
              <a:t>po principu proporcionalnosti!)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sz="1850" b="1" dirty="0">
                <a:effectLst/>
                <a:latin typeface="Lucida Bright" panose="02040602050505020304" pitchFamily="18" charset="0"/>
              </a:rPr>
              <a:t>Pravo slobodnog boravka može se isticati i prema državi članici u koju se stupa i državi članici iz koje se dolazi.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sr-Latn-ME" b="1" dirty="0">
              <a:solidFill>
                <a:schemeClr val="tx1">
                  <a:lumMod val="95000"/>
                </a:schemeClr>
              </a:solidFill>
              <a:effectLst/>
              <a:latin typeface="Lucida Bright" panose="02040602050505020304" pitchFamily="18" charset="0"/>
            </a:endParaRP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endParaRPr lang="sr-Latn-ME" b="1" dirty="0">
              <a:solidFill>
                <a:schemeClr val="tx1">
                  <a:lumMod val="95000"/>
                </a:schemeClr>
              </a:solidFill>
              <a:effectLst/>
              <a:latin typeface="Lucida Bright" panose="02040602050505020304" pitchFamily="18" charset="0"/>
            </a:endParaRPr>
          </a:p>
          <a:p>
            <a:pPr algn="just">
              <a:lnSpc>
                <a:spcPct val="100000"/>
              </a:lnSpc>
            </a:pPr>
            <a:endParaRPr lang="sr-Latn-ME" b="1" dirty="0">
              <a:solidFill>
                <a:schemeClr val="tx1">
                  <a:lumMod val="95000"/>
                </a:schemeClr>
              </a:solidFill>
              <a:effectLst/>
              <a:latin typeface="Lucida Bright" panose="02040602050505020304" pitchFamily="18" charset="0"/>
            </a:endParaRPr>
          </a:p>
          <a:p>
            <a:pPr marL="457200" indent="-457200" algn="just">
              <a:lnSpc>
                <a:spcPct val="100000"/>
              </a:lnSpc>
              <a:buAutoNum type="arabicPeriod"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1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CDAC8-D8A7-4E8F-A632-3CB59594B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848529" y="0"/>
            <a:ext cx="1341885" cy="1082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16" y="110343"/>
            <a:ext cx="1800200" cy="72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833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5440" y="620688"/>
            <a:ext cx="10009112" cy="1224136"/>
          </a:xfrm>
        </p:spPr>
        <p:txBody>
          <a:bodyPr>
            <a:noAutofit/>
          </a:bodyPr>
          <a:lstStyle/>
          <a:p>
            <a:r>
              <a:rPr lang="sr-Latn-ME" sz="2600" dirty="0">
                <a:effectLst/>
                <a:latin typeface="Lucida Bright" panose="02040602050505020304" pitchFamily="18" charset="0"/>
              </a:rPr>
              <a:t>Načelo ravnopravnosti i zabrane diskriminacije </a:t>
            </a:r>
            <a:r>
              <a:rPr lang="sr-Latn-ME" sz="2400" dirty="0">
                <a:effectLst/>
                <a:latin typeface="Lucida Bright" panose="02040602050505020304" pitchFamily="18" charset="0"/>
              </a:rPr>
              <a:t/>
            </a:r>
            <a:br>
              <a:rPr lang="sr-Latn-ME" sz="2400" dirty="0">
                <a:effectLst/>
                <a:latin typeface="Lucida Bright" panose="02040602050505020304" pitchFamily="18" charset="0"/>
              </a:rPr>
            </a:br>
            <a:r>
              <a:rPr lang="sr-Latn-ME" sz="2400" dirty="0">
                <a:effectLst/>
                <a:latin typeface="Lucida Bright" panose="02040602050505020304" pitchFamily="18" charset="0"/>
              </a:rPr>
              <a:t>– pojam i značaj u kontekstu Unutrašnjeg tržišta  </a:t>
            </a:r>
            <a:r>
              <a:rPr lang="sr-Latn-ME" sz="2400" dirty="0">
                <a:latin typeface="Lucida Fax" panose="02060602050505020204" pitchFamily="18" charset="0"/>
              </a:rPr>
              <a:t>- </a:t>
            </a:r>
            <a:endParaRPr lang="en-US" sz="2400" dirty="0">
              <a:latin typeface="Lucida Fax" panose="02060602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336" y="1426464"/>
            <a:ext cx="11953328" cy="550354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endParaRPr lang="en-US" sz="2800" b="1" dirty="0">
              <a:solidFill>
                <a:srgbClr val="FFFF99"/>
              </a:solidFill>
              <a:latin typeface="+mj-lt"/>
            </a:endParaRPr>
          </a:p>
          <a:p>
            <a:pPr algn="just">
              <a:lnSpc>
                <a:spcPct val="100000"/>
              </a:lnSpc>
            </a:pPr>
            <a:r>
              <a:rPr lang="sr-Latn-ME" b="1" u="sng" dirty="0">
                <a:effectLst/>
                <a:latin typeface="Lucida Bright" panose="02040602050505020304" pitchFamily="18" charset="0"/>
              </a:rPr>
              <a:t>Načelo ravnopravnosti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 (jednako postupanje u jednakim situacijama) i </a:t>
            </a:r>
            <a:r>
              <a:rPr lang="sr-Latn-ME" b="1" u="sng" dirty="0">
                <a:effectLst/>
                <a:latin typeface="Lucida Bright" panose="02040602050505020304" pitchFamily="18" charset="0"/>
              </a:rPr>
              <a:t>načelo zabrane diskriminacije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 se redovno tretiraju kao sinonimi, odnosno kao jedinstven koncept. 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effectLst/>
                <a:latin typeface="Lucida Bright" panose="02040602050505020304" pitchFamily="18" charset="0"/>
              </a:rPr>
              <a:t>Prvo je ustanovljena ravnopravnost muškaraca i žena u pogledu prava na jednaku platu za jednak rad (Rimski ugovor), ali je tek sa Lisabonskim ugovorom i uvođenjem Povelje EU o osnovnim pravima načelo ravnopravnosti i izričito (član 21. Povelje)  našlo primjenu u domenu zabrane diskriminacije po osnovu pola, rase, boje, etničke ili socijalne pripadnosti, jezika, religije, uvjerenja i sl. 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effectLst/>
                <a:latin typeface="Lucida Bright" panose="02040602050505020304" pitchFamily="18" charset="0"/>
              </a:rPr>
              <a:t>Prije Lisabonskog ugovora i posebno Ugovora iz Mastrihta (koji uvodi koncept evropskog građanstva), načelo ravnopravnosti primarno je bilo usmjereno na tržišne ciljeve, i to u </a:t>
            </a:r>
            <a:r>
              <a:rPr lang="sr-Latn-ME" sz="1950" b="1" dirty="0">
                <a:effectLst/>
                <a:latin typeface="Lucida Bright" panose="02040602050505020304" pitchFamily="18" charset="0"/>
              </a:rPr>
              <a:t>formi </a:t>
            </a:r>
            <a:r>
              <a:rPr lang="sr-Latn-ME" sz="1950" b="1" u="sng" dirty="0">
                <a:effectLst/>
                <a:latin typeface="Lucida Bright" panose="02040602050505020304" pitchFamily="18" charset="0"/>
              </a:rPr>
              <a:t>različitih zabrana diskriminacije po osnovu državljanstva (član 18. UFEU) </a:t>
            </a:r>
            <a:r>
              <a:rPr lang="sr-Latn-ME" sz="1950" b="1" dirty="0">
                <a:effectLst/>
                <a:latin typeface="Lucida Bright" panose="02040602050505020304" pitchFamily="18" charset="0"/>
              </a:rPr>
              <a:t>u kontekstu unaprijeđenja funkcionalnosti unutrašnjeg tržišta EU (četiri slobode). </a:t>
            </a:r>
          </a:p>
          <a:p>
            <a:pPr algn="just">
              <a:lnSpc>
                <a:spcPct val="100000"/>
              </a:lnSpc>
            </a:pPr>
            <a:r>
              <a:rPr lang="sr-Latn-ME" sz="195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Prema tome, u smislu značaja koji načelo ravnopravnosti i zabrane diskriminacije ima ima za unutrašnje tržište, primarno se govori o primjeni </a:t>
            </a:r>
            <a:r>
              <a:rPr lang="sr-Latn-ME" sz="1950" b="1" u="sng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načela zabrane diskriminacije, i to</a:t>
            </a:r>
            <a:r>
              <a:rPr lang="sr-Latn-ME" sz="195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 </a:t>
            </a:r>
            <a:r>
              <a:rPr lang="sr-Latn-ME" sz="1950" b="1" u="sng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po osnovu državljanstva (član 18. UFEU)</a:t>
            </a:r>
            <a:r>
              <a:rPr lang="sr-Latn-ME" sz="195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. </a:t>
            </a:r>
            <a:r>
              <a:rPr lang="sr-Latn-ME" sz="1950" b="1" dirty="0">
                <a:effectLst/>
                <a:latin typeface="Lucida Bright" panose="02040602050505020304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sr-Latn-ME" b="1" dirty="0">
              <a:solidFill>
                <a:schemeClr val="tx1">
                  <a:lumMod val="95000"/>
                </a:schemeClr>
              </a:solidFill>
              <a:effectLst/>
              <a:latin typeface="Lucida Bright" panose="02040602050505020304" pitchFamily="18" charset="0"/>
            </a:endParaRPr>
          </a:p>
          <a:p>
            <a:pPr algn="just">
              <a:lnSpc>
                <a:spcPct val="100000"/>
              </a:lnSpc>
            </a:pPr>
            <a:endParaRPr lang="sr-Latn-ME" b="1" dirty="0">
              <a:solidFill>
                <a:schemeClr val="tx1">
                  <a:lumMod val="95000"/>
                </a:schemeClr>
              </a:solidFill>
              <a:effectLst/>
              <a:latin typeface="Lucida Bright" panose="02040602050505020304" pitchFamily="18" charset="0"/>
            </a:endParaRPr>
          </a:p>
          <a:p>
            <a:pPr marL="457200" indent="-457200" algn="just">
              <a:lnSpc>
                <a:spcPct val="100000"/>
              </a:lnSpc>
              <a:buAutoNum type="arabicPeriod"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1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CDAC8-D8A7-4E8F-A632-3CB59594B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1064552" y="0"/>
            <a:ext cx="1125862" cy="907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16" y="110343"/>
            <a:ext cx="1800200" cy="72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531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5600" y="332656"/>
            <a:ext cx="8424936" cy="1440159"/>
          </a:xfrm>
        </p:spPr>
        <p:txBody>
          <a:bodyPr>
            <a:noAutofit/>
          </a:bodyPr>
          <a:lstStyle/>
          <a:p>
            <a:r>
              <a:rPr lang="sr-Latn-ME" sz="3200" dirty="0">
                <a:effectLst/>
                <a:latin typeface="Lucida Bright" panose="02040602050505020304" pitchFamily="18" charset="0"/>
              </a:rPr>
              <a:t>Zabrana diskriminacije </a:t>
            </a:r>
            <a:br>
              <a:rPr lang="sr-Latn-ME" sz="3200" dirty="0">
                <a:effectLst/>
                <a:latin typeface="Lucida Bright" panose="02040602050505020304" pitchFamily="18" charset="0"/>
              </a:rPr>
            </a:br>
            <a:r>
              <a:rPr lang="sr-Latn-ME" sz="3200" dirty="0">
                <a:effectLst/>
                <a:latin typeface="Lucida Bright" panose="02040602050505020304" pitchFamily="18" charset="0"/>
              </a:rPr>
              <a:t>(na osnovu državljanstva) </a:t>
            </a:r>
            <a:endParaRPr lang="en-US" sz="3200" dirty="0">
              <a:latin typeface="Lucida Fax" panose="02060602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336" y="1412776"/>
            <a:ext cx="11953328" cy="5517232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endParaRPr lang="en-US" sz="2800" b="1" dirty="0">
              <a:solidFill>
                <a:srgbClr val="FFFF99"/>
              </a:solidFill>
              <a:latin typeface="+mj-lt"/>
            </a:endParaRPr>
          </a:p>
          <a:p>
            <a:pPr algn="just">
              <a:lnSpc>
                <a:spcPct val="100000"/>
              </a:lnSpc>
            </a:pPr>
            <a:r>
              <a:rPr lang="sr-Latn-ME" b="1" u="sng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Opšta klauzula o zabrani diskriminacije na osnovu državljanstva </a:t>
            </a: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(države članice EU) je sadržana u članu 18. UFEU (a potvrđena je i članom 21. Povelje o osnovnim pravima EU). 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Standard u pravu EU i praksi Suda pravde, kada je riječ o četiri slobode unutrašnjeg tržišta, koje su suštinski utvrđene kao zabrana diskriminacije u pogledu slobodnog kretanja robe, ljudi, kapitala i usluga, jeste da se primjenjuje princip </a:t>
            </a:r>
            <a:r>
              <a:rPr lang="sr-Latn-ME" b="1" i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lex specialis derogat legi generali</a:t>
            </a: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Dakle, 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opšta klauzula zabrane diskriminacije po osnovu državljanstva se koristi samo supsidijerno</a:t>
            </a: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, ukoliko nije jasno da li u konkretnom slučaju ima mjesta primjeni posebnih odredaba kojima se zabranjuju ograničenja slobode kretanja na unutrašnjem tržištu. 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Zabrana diskriminacije po osnovu državljanstva posebno dobija na značaju uvođenjem građanstva EU, budući da ciljevi tog pravnog standarda unijskog prava prevazilaze ostvarivanje i zaštitu slobode kretanja na unutrašnjem tržištu (</a:t>
            </a:r>
            <a:r>
              <a:rPr lang="sr-Latn-ME" b="1" dirty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e.g. biračko pravo, pravo diplomatske i konzularne zaštite i dr. nijesu uslovljena ekonomskom aktivnošću nosilaca tog prava</a:t>
            </a: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). 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endParaRPr lang="sr-Latn-ME" b="1" dirty="0">
              <a:solidFill>
                <a:schemeClr val="tx1">
                  <a:lumMod val="95000"/>
                </a:schemeClr>
              </a:solidFill>
              <a:effectLst/>
              <a:latin typeface="Lucida Bright" panose="02040602050505020304" pitchFamily="18" charset="0"/>
            </a:endParaRPr>
          </a:p>
          <a:p>
            <a:pPr algn="just">
              <a:lnSpc>
                <a:spcPct val="100000"/>
              </a:lnSpc>
            </a:pPr>
            <a:endParaRPr lang="sr-Latn-ME" b="1" dirty="0">
              <a:solidFill>
                <a:schemeClr val="tx1">
                  <a:lumMod val="95000"/>
                </a:schemeClr>
              </a:solidFill>
              <a:effectLst/>
              <a:latin typeface="Lucida Bright" panose="02040602050505020304" pitchFamily="18" charset="0"/>
            </a:endParaRPr>
          </a:p>
          <a:p>
            <a:pPr marL="457200" indent="-457200" algn="just">
              <a:lnSpc>
                <a:spcPct val="100000"/>
              </a:lnSpc>
              <a:buAutoNum type="arabicPeriod"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1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CDAC8-D8A7-4E8F-A632-3CB59594B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848529" y="-1"/>
            <a:ext cx="1341886" cy="1082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16" y="110343"/>
            <a:ext cx="1800200" cy="72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712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9680" y="476672"/>
            <a:ext cx="8840858" cy="1296144"/>
          </a:xfrm>
        </p:spPr>
        <p:txBody>
          <a:bodyPr>
            <a:noAutofit/>
          </a:bodyPr>
          <a:lstStyle/>
          <a:p>
            <a:r>
              <a:rPr lang="sr-Latn-ME" sz="2800" dirty="0">
                <a:effectLst/>
                <a:latin typeface="Lucida Bright" panose="02040602050505020304" pitchFamily="18" charset="0"/>
              </a:rPr>
              <a:t>OBLICI DISKRIMINACIJE i Dozvoljeni izuzeci</a:t>
            </a:r>
            <a:r>
              <a:rPr lang="sr-Latn-ME" sz="2900" dirty="0">
                <a:effectLst/>
                <a:latin typeface="Lucida Bright" panose="02040602050505020304" pitchFamily="18" charset="0"/>
              </a:rPr>
              <a:t/>
            </a:r>
            <a:br>
              <a:rPr lang="sr-Latn-ME" sz="2900" dirty="0">
                <a:effectLst/>
                <a:latin typeface="Lucida Bright" panose="02040602050505020304" pitchFamily="18" charset="0"/>
              </a:rPr>
            </a:br>
            <a:r>
              <a:rPr lang="sr-Latn-ME" sz="2700" dirty="0">
                <a:effectLst/>
                <a:latin typeface="Lucida Bright" panose="02040602050505020304" pitchFamily="18" charset="0"/>
              </a:rPr>
              <a:t>- </a:t>
            </a:r>
            <a:r>
              <a:rPr lang="sr-Latn-ME" sz="2400" dirty="0">
                <a:effectLst/>
                <a:latin typeface="Lucida Bright" panose="02040602050505020304" pitchFamily="18" charset="0"/>
              </a:rPr>
              <a:t>Načelno o praksi Suda Pravde EU </a:t>
            </a:r>
            <a:r>
              <a:rPr lang="sr-Latn-ME" sz="2700" dirty="0">
                <a:effectLst/>
                <a:latin typeface="Lucida Bright" panose="02040602050505020304" pitchFamily="18" charset="0"/>
              </a:rPr>
              <a:t>- </a:t>
            </a:r>
            <a:endParaRPr lang="en-US" sz="2700" dirty="0">
              <a:latin typeface="Lucida Fax" panose="02060602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336" y="1916830"/>
            <a:ext cx="11953328" cy="501317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sr-Latn-ME" b="1" dirty="0">
                <a:latin typeface="Lucida Bright" panose="02040602050505020304" pitchFamily="18" charset="0"/>
              </a:rPr>
              <a:t>Diskriminacija može biti </a:t>
            </a:r>
            <a:r>
              <a:rPr lang="sr-Latn-ME" b="1" dirty="0">
                <a:solidFill>
                  <a:srgbClr val="FF5050"/>
                </a:solidFill>
                <a:latin typeface="Lucida Bright" panose="02040602050505020304" pitchFamily="18" charset="0"/>
              </a:rPr>
              <a:t>neposredna</a:t>
            </a:r>
            <a:r>
              <a:rPr lang="sr-Latn-ME" b="1" dirty="0">
                <a:latin typeface="Lucida Bright" panose="02040602050505020304" pitchFamily="18" charset="0"/>
              </a:rPr>
              <a:t> (</a:t>
            </a:r>
            <a:r>
              <a:rPr lang="sr-Latn-ME" b="1" dirty="0">
                <a:solidFill>
                  <a:srgbClr val="FF5050"/>
                </a:solidFill>
                <a:latin typeface="Lucida Bright" panose="02040602050505020304" pitchFamily="18" charset="0"/>
              </a:rPr>
              <a:t>direktna</a:t>
            </a:r>
            <a:r>
              <a:rPr lang="sr-Latn-ME" b="1" dirty="0">
                <a:latin typeface="Lucida Bright" panose="02040602050505020304" pitchFamily="18" charset="0"/>
              </a:rPr>
              <a:t>, otvorena) i </a:t>
            </a:r>
            <a:r>
              <a:rPr lang="sr-Latn-ME" b="1" dirty="0">
                <a:solidFill>
                  <a:srgbClr val="FF5050"/>
                </a:solidFill>
                <a:latin typeface="Lucida Bright" panose="02040602050505020304" pitchFamily="18" charset="0"/>
              </a:rPr>
              <a:t>posredna</a:t>
            </a:r>
            <a:r>
              <a:rPr lang="sr-Latn-ME" b="1" dirty="0">
                <a:latin typeface="Lucida Bright" panose="02040602050505020304" pitchFamily="18" charset="0"/>
              </a:rPr>
              <a:t> (</a:t>
            </a:r>
            <a:r>
              <a:rPr lang="sr-Latn-ME" b="1" dirty="0">
                <a:solidFill>
                  <a:srgbClr val="FF5050"/>
                </a:solidFill>
                <a:latin typeface="Lucida Bright" panose="02040602050505020304" pitchFamily="18" charset="0"/>
              </a:rPr>
              <a:t>indirektna</a:t>
            </a:r>
            <a:r>
              <a:rPr lang="sr-Latn-ME" b="1" dirty="0">
                <a:latin typeface="Lucida Bright" panose="02040602050505020304" pitchFamily="18" charset="0"/>
              </a:rPr>
              <a:t>, skrivena):</a:t>
            </a:r>
          </a:p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sr-Latn-ME" b="1" u="sng" dirty="0">
                <a:latin typeface="Lucida Bright" panose="02040602050505020304" pitchFamily="18" charset="0"/>
              </a:rPr>
              <a:t>Direktna diskriminacija</a:t>
            </a:r>
            <a:r>
              <a:rPr lang="sr-Latn-ME" b="1" dirty="0">
                <a:latin typeface="Lucida Bright" panose="02040602050505020304" pitchFamily="18" charset="0"/>
              </a:rPr>
              <a:t> postoji kada nacionalni propis koristi državljanstvo kao kriterijum za različit pravni tretman (</a:t>
            </a:r>
            <a:r>
              <a:rPr lang="sr-Latn-ME" b="1" dirty="0">
                <a:solidFill>
                  <a:srgbClr val="FFFF99"/>
                </a:solidFill>
                <a:latin typeface="Lucida Bright" panose="02040602050505020304" pitchFamily="18" charset="0"/>
              </a:rPr>
              <a:t>direktno diskriminatorna nacionalna mjera</a:t>
            </a:r>
            <a:r>
              <a:rPr lang="sr-Latn-ME" b="1" dirty="0">
                <a:latin typeface="Lucida Bright" panose="02040602050505020304" pitchFamily="18" charset="0"/>
              </a:rPr>
              <a:t>);</a:t>
            </a:r>
          </a:p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sr-Latn-ME" b="1" u="sng" dirty="0">
                <a:latin typeface="Lucida Bright" panose="02040602050505020304" pitchFamily="18" charset="0"/>
              </a:rPr>
              <a:t>Indirektna diskriminacija </a:t>
            </a:r>
            <a:r>
              <a:rPr lang="sr-Latn-ME" b="1" dirty="0">
                <a:latin typeface="Lucida Bright" panose="02040602050505020304" pitchFamily="18" charset="0"/>
              </a:rPr>
              <a:t>postoji kada se razlika uspostavlja na osnovu kriterijuma koji pravni položaj stranih državljana (ili poslovnih subjekata) čini težim u odnosu na domaće državljane  (</a:t>
            </a:r>
            <a:r>
              <a:rPr lang="sr-Latn-ME" b="1" dirty="0">
                <a:solidFill>
                  <a:srgbClr val="FFFF99"/>
                </a:solidFill>
                <a:latin typeface="Lucida Bright" panose="02040602050505020304" pitchFamily="18" charset="0"/>
              </a:rPr>
              <a:t>indirektno diskriminatorna nacionalna mjera</a:t>
            </a:r>
            <a:r>
              <a:rPr lang="sr-Latn-ME" b="1" dirty="0">
                <a:latin typeface="Lucida Bright" panose="02040602050505020304" pitchFamily="18" charset="0"/>
              </a:rPr>
              <a:t>)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b="1" dirty="0">
                <a:latin typeface="Lucida Bright" panose="02040602050505020304" pitchFamily="18" charset="0"/>
              </a:rPr>
              <a:t>Opšta zabrana diskriminacije po osnovu državljanstva ne sadrži konkretne dozvoljene izuzetke, ali Sud pravde EU ih poznaje (tumačeći da je to u prirodi same norme i Evropske unije uopšte. Uslov je da su izuzeci zasnovani na „</a:t>
            </a:r>
            <a:r>
              <a:rPr lang="sr-Latn-ME" b="1" dirty="0">
                <a:solidFill>
                  <a:srgbClr val="FFCC66"/>
                </a:solidFill>
                <a:latin typeface="Lucida Bright" panose="02040602050505020304" pitchFamily="18" charset="0"/>
              </a:rPr>
              <a:t>objektivnim razlozima, nezavisnim od državljanstva osobe koje se tiče i da su u proporcionalnom odnosu sa ciljem koji se teži postići nacionalnim propisom, tj. spornom mjerom</a:t>
            </a:r>
            <a:r>
              <a:rPr lang="sr-Latn-ME" b="1" dirty="0">
                <a:latin typeface="Lucida Bright" panose="02040602050505020304" pitchFamily="18" charset="0"/>
              </a:rPr>
              <a:t>“. (načelo proporcionalnosti (?))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b="1" dirty="0">
                <a:latin typeface="Lucida Bright" panose="02040602050505020304" pitchFamily="18" charset="0"/>
              </a:rPr>
              <a:t>Iako je direktna diskriminacija teži oblik, moguća su i njena opravdanja, čak su u pojedinim slučajevima izričito utvrđeni takvi izuzeci u primarnom pravu EU (</a:t>
            </a:r>
            <a:r>
              <a:rPr lang="sr-Latn-ME" b="1" i="1" dirty="0">
                <a:latin typeface="Lucida Bright" panose="02040602050505020304" pitchFamily="18" charset="0"/>
              </a:rPr>
              <a:t>e.g</a:t>
            </a:r>
            <a:r>
              <a:rPr lang="sr-Latn-ME" b="1" dirty="0">
                <a:latin typeface="Lucida Bright" panose="02040602050505020304" pitchFamily="18" charset="0"/>
              </a:rPr>
              <a:t>. zapošljavanje u sektoru bezbjednosti u kontekstu slobode kretanja radnika).</a:t>
            </a:r>
            <a:endParaRPr lang="en-US" b="1" dirty="0"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b="1" dirty="0">
              <a:solidFill>
                <a:schemeClr val="tx1">
                  <a:lumMod val="95000"/>
                </a:schemeClr>
              </a:solidFill>
              <a:effectLst/>
              <a:latin typeface="Lucida Bright" panose="02040602050505020304" pitchFamily="18" charset="0"/>
            </a:endParaRPr>
          </a:p>
          <a:p>
            <a:pPr algn="just">
              <a:lnSpc>
                <a:spcPct val="100000"/>
              </a:lnSpc>
            </a:pPr>
            <a:endParaRPr lang="sr-Latn-ME" b="1" dirty="0">
              <a:solidFill>
                <a:schemeClr val="tx1">
                  <a:lumMod val="95000"/>
                </a:schemeClr>
              </a:solidFill>
              <a:effectLst/>
              <a:latin typeface="Lucida Bright" panose="02040602050505020304" pitchFamily="18" charset="0"/>
            </a:endParaRPr>
          </a:p>
          <a:p>
            <a:pPr marL="457200" indent="-457200" algn="just">
              <a:lnSpc>
                <a:spcPct val="100000"/>
              </a:lnSpc>
              <a:buAutoNum type="arabicPeriod"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1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CDAC8-D8A7-4E8F-A632-3CB59594B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974328" y="0"/>
            <a:ext cx="1216086" cy="980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16" y="110343"/>
            <a:ext cx="1800200" cy="72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855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796614"/>
            <a:ext cx="11161240" cy="1192226"/>
          </a:xfrm>
        </p:spPr>
        <p:txBody>
          <a:bodyPr>
            <a:noAutofit/>
          </a:bodyPr>
          <a:lstStyle/>
          <a:p>
            <a:r>
              <a:rPr lang="sr-Latn-ME" sz="4000" dirty="0">
                <a:latin typeface="Lucida Fax" panose="02060602050505020204" pitchFamily="18" charset="0"/>
              </a:rPr>
              <a:t>Istorijat Unutrašnjeg tržišta</a:t>
            </a:r>
            <a:br>
              <a:rPr lang="sr-Latn-ME" sz="4000" dirty="0">
                <a:latin typeface="Lucida Fax" panose="02060602050505020204" pitchFamily="18" charset="0"/>
              </a:rPr>
            </a:br>
            <a:r>
              <a:rPr lang="sr-Latn-ME" sz="3200" dirty="0">
                <a:latin typeface="Lucida Fax" panose="02060602050505020204" pitchFamily="18" charset="0"/>
              </a:rPr>
              <a:t>- idejni Temelji - </a:t>
            </a:r>
            <a:endParaRPr lang="en-US" sz="3200" dirty="0">
              <a:latin typeface="Lucida Fax" panose="02060602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344" y="1539006"/>
            <a:ext cx="11881320" cy="553501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endParaRPr lang="en-US" sz="2800" b="1" dirty="0">
              <a:solidFill>
                <a:srgbClr val="FFFF99"/>
              </a:solidFill>
              <a:latin typeface="+mj-lt"/>
            </a:endParaRPr>
          </a:p>
          <a:p>
            <a:pPr algn="just">
              <a:lnSpc>
                <a:spcPct val="100000"/>
              </a:lnSpc>
            </a:pP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Čvrsti savez ili čak jedinstvena država na teritoriji Evrope san su brojnih mislilaca, državnika, političara… još od period Srednjeg vijeka. 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Po završetku Prvog svjetskog rata, Austrijski grof </a:t>
            </a:r>
            <a:r>
              <a:rPr lang="sr-Latn-ME" b="1" i="1" u="sng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Richard von Coudenhove-Kalergi </a:t>
            </a: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je 1923. osnovao Panevropski pokret. Na prvom Panevropskom kongresu u Beču, 1926. godine </a:t>
            </a:r>
            <a:r>
              <a:rPr lang="sr-Latn-ME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(na kojem je, inače, okupio je brojne značajne ličnosti Evrope)</a:t>
            </a: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, zvanično posvećenom prevazilaženju hiljadugodišnjih neprijateljstava u Evrope je, između ostalog je istakao: </a:t>
            </a:r>
          </a:p>
          <a:p>
            <a:pPr marL="457200" lvl="1" indent="0" algn="just">
              <a:lnSpc>
                <a:spcPct val="100000"/>
              </a:lnSpc>
              <a:buNone/>
            </a:pPr>
            <a:r>
              <a:rPr lang="sr-Latn-ME" sz="2000" b="1" dirty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„Evropsko pitanje biće riješeno samo putem ujedinjenja evropskih naroda. Najveća prepreka stvaranju Sjedinjenih Evropskih Država su 1.000 godina rivaliteta između dvije najbrojnije nacije Evrope — Njemaca i Francuza“. 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Francuski premijer </a:t>
            </a:r>
            <a:r>
              <a:rPr lang="sr-Latn-ME" b="1" i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Aristide Briand</a:t>
            </a: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, poslije široko prihvaćenog govora na tu temu pred Ligom naroda 1929. godine, 1930. godine, predstavlja dokument koji je nazvao „Memorandum o organizaciji sistema Evropske federalne unije“. Dalji rad na toj ideji, međutim, zaustavljen je jačanjem nacionalsocijalizma u Njemačkoj 1930-tih godina.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chemeClr val="tx1">
                  <a:lumMod val="95000"/>
                </a:schemeClr>
              </a:solidFill>
              <a:effectLst/>
              <a:latin typeface="Lucida Bright" panose="02040602050505020304" pitchFamily="18" charset="0"/>
            </a:endParaRPr>
          </a:p>
          <a:p>
            <a:pPr marL="457200" indent="-457200" algn="just">
              <a:lnSpc>
                <a:spcPct val="100000"/>
              </a:lnSpc>
              <a:buAutoNum type="arabicPeriod"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1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CDAC8-D8A7-4E8F-A632-3CB59594B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1064552" y="-93040"/>
            <a:ext cx="1127448" cy="909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16" y="110343"/>
            <a:ext cx="1800200" cy="72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13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1584" y="692696"/>
            <a:ext cx="8640960" cy="1224135"/>
          </a:xfrm>
        </p:spPr>
        <p:txBody>
          <a:bodyPr>
            <a:noAutofit/>
          </a:bodyPr>
          <a:lstStyle/>
          <a:p>
            <a:r>
              <a:rPr lang="sr-Latn-ME" sz="3600" dirty="0">
                <a:latin typeface="Lucida Fax" panose="02060602050505020204" pitchFamily="18" charset="0"/>
              </a:rPr>
              <a:t>Istorijat Unutrašnjeg tržišta</a:t>
            </a:r>
            <a:r>
              <a:rPr lang="sr-Latn-ME" sz="4000" dirty="0">
                <a:latin typeface="Lucida Fax" panose="02060602050505020204" pitchFamily="18" charset="0"/>
              </a:rPr>
              <a:t/>
            </a:r>
            <a:br>
              <a:rPr lang="sr-Latn-ME" sz="4000" dirty="0">
                <a:latin typeface="Lucida Fax" panose="02060602050505020204" pitchFamily="18" charset="0"/>
              </a:rPr>
            </a:br>
            <a:r>
              <a:rPr lang="sr-Latn-ME" sz="3200" dirty="0">
                <a:latin typeface="Lucida Fax" panose="02060602050505020204" pitchFamily="18" charset="0"/>
              </a:rPr>
              <a:t>- idejni Temelji - </a:t>
            </a:r>
            <a:endParaRPr lang="en-US" sz="3200" dirty="0">
              <a:latin typeface="Lucida Fax" panose="02060602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0768"/>
            <a:ext cx="12072664" cy="573325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endParaRPr lang="en-US" sz="2800" b="1" dirty="0">
              <a:solidFill>
                <a:srgbClr val="FFFF99"/>
              </a:solidFill>
              <a:latin typeface="+mj-lt"/>
            </a:endParaRPr>
          </a:p>
          <a:p>
            <a:pPr algn="just">
              <a:lnSpc>
                <a:spcPct val="100000"/>
              </a:lnSpc>
            </a:pPr>
            <a:r>
              <a:rPr lang="sr-Latn-ME" sz="205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Strahote i razaranja </a:t>
            </a:r>
            <a:r>
              <a:rPr lang="en-US" sz="2050" b="1" dirty="0" err="1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Drugog</a:t>
            </a:r>
            <a:r>
              <a:rPr lang="sr-Latn-ME" sz="205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 svjetskog rata bile su razlog za (neslućeno) ubrazanje ekonomskih i (posljedično) političkih integracija na tlu Evrope. </a:t>
            </a:r>
            <a:endParaRPr lang="en-US" sz="2050" b="1" dirty="0">
              <a:solidFill>
                <a:schemeClr val="tx1">
                  <a:lumMod val="95000"/>
                </a:schemeClr>
              </a:solidFill>
              <a:effectLst/>
              <a:latin typeface="Lucida Bright" panose="020406020505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sr-Latn-ME" sz="205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9. maj 1950. godine</a:t>
            </a:r>
            <a:r>
              <a:rPr lang="sr-Latn-ME" sz="205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, </a:t>
            </a:r>
            <a:r>
              <a:rPr lang="sr-Latn-ME" sz="2050" b="1" i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Robert Schuman</a:t>
            </a:r>
            <a:r>
              <a:rPr lang="sr-Latn-ME" sz="205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, francuski ministar inostranih poslova, uz saglasnost </a:t>
            </a:r>
            <a:r>
              <a:rPr lang="sr-Latn-ME" b="1" i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Konrada Adenauera</a:t>
            </a:r>
            <a:r>
              <a:rPr lang="sr-Latn-ME" sz="205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, njemačkog kancelara, predstavio je političku deklaraciju francuske vlade, kojom se promoviše ideja evropskih ekonomskih integracija u cilju stvaranja zajedničkog tržišta za ugalj i čelik (</a:t>
            </a:r>
            <a:r>
              <a:rPr lang="sr-Latn-ME" sz="2050" b="1" dirty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strateških proizvoda u ratnim uslovima?</a:t>
            </a:r>
            <a:r>
              <a:rPr lang="sr-Latn-ME" sz="205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).</a:t>
            </a:r>
          </a:p>
          <a:p>
            <a:pPr algn="just">
              <a:lnSpc>
                <a:spcPct val="100000"/>
              </a:lnSpc>
            </a:pPr>
            <a:r>
              <a:rPr lang="sr-Latn-ME" sz="205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„Prijedlog o ujedinjavanju proizvodnje i uspostavljanju nove Visoke vlasti, čije će odluke biti obavezujuće za Francusku, Njemačku i sve pridružene zemlje, stvara prvo konkretno jezgro </a:t>
            </a:r>
            <a:r>
              <a:rPr lang="sr-Latn-ME" sz="205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evropske federacije </a:t>
            </a:r>
            <a:r>
              <a:rPr lang="sr-Latn-ME" sz="205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neophodne za garantovanje mira.“</a:t>
            </a:r>
          </a:p>
          <a:p>
            <a:pPr algn="just">
              <a:lnSpc>
                <a:spcPct val="100000"/>
              </a:lnSpc>
            </a:pPr>
            <a:r>
              <a:rPr lang="sr-Latn-ME" sz="205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„Nemoguće je riješiti tradicionalne probleme među evropskim državama ukoliko one zadrže u cijelosti svoj suverenitet.”</a:t>
            </a:r>
          </a:p>
          <a:p>
            <a:pPr algn="just">
              <a:lnSpc>
                <a:spcPct val="100000"/>
              </a:lnSpc>
            </a:pPr>
            <a:r>
              <a:rPr lang="sr-Latn-ME" sz="205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Stvarni pisac </a:t>
            </a:r>
            <a:r>
              <a:rPr lang="en-GB" sz="2050" b="1" i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Schuman</a:t>
            </a:r>
            <a:r>
              <a:rPr lang="en-GB" sz="205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 – </a:t>
            </a:r>
            <a:r>
              <a:rPr lang="en-GB" sz="2050" b="1" dirty="0" err="1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ove</a:t>
            </a:r>
            <a:r>
              <a:rPr lang="en-GB" sz="205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 </a:t>
            </a:r>
            <a:r>
              <a:rPr lang="sr-Latn-ME" sz="205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deklaracije bio je </a:t>
            </a:r>
            <a:r>
              <a:rPr lang="sr-Latn-ME" sz="2050" b="1" i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Jean Monnet</a:t>
            </a:r>
            <a:r>
              <a:rPr lang="sr-Latn-ME" sz="205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, još jedan od očeva osnivača EU, tada visoki službenik Ministarstva vanjskih poslova Francuske, a kasnije prvi čovjek na čelu Visoke vlasti Evropske Zajednice za ugalj i čelik. </a:t>
            </a:r>
          </a:p>
          <a:p>
            <a:pPr marL="457200" indent="-457200" algn="just">
              <a:lnSpc>
                <a:spcPct val="100000"/>
              </a:lnSpc>
              <a:buAutoNum type="arabicPeriod"/>
            </a:pPr>
            <a:endParaRPr lang="sr-Latn-ME" sz="2300" b="1" dirty="0">
              <a:solidFill>
                <a:schemeClr val="tx1">
                  <a:lumMod val="95000"/>
                </a:schemeClr>
              </a:solidFill>
              <a:effectLst/>
              <a:latin typeface="Lucida Bright" panose="02040602050505020304" pitchFamily="18" charset="0"/>
            </a:endParaRPr>
          </a:p>
          <a:p>
            <a:pPr marL="457200" indent="-457200" algn="just">
              <a:lnSpc>
                <a:spcPct val="100000"/>
              </a:lnSpc>
              <a:buAutoNum type="arabicPeriod"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1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CDAC8-D8A7-4E8F-A632-3CB59594B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992544" y="0"/>
            <a:ext cx="1197870" cy="96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16" y="110343"/>
            <a:ext cx="1800200" cy="72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752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3592" y="404664"/>
            <a:ext cx="8830716" cy="1387998"/>
          </a:xfrm>
        </p:spPr>
        <p:txBody>
          <a:bodyPr>
            <a:noAutofit/>
          </a:bodyPr>
          <a:lstStyle/>
          <a:p>
            <a:r>
              <a:rPr lang="sr-Latn-ME" sz="3200" dirty="0">
                <a:latin typeface="Lucida Fax" panose="02060602050505020204" pitchFamily="18" charset="0"/>
              </a:rPr>
              <a:t>Istorijat Unutrašnjeg tržišta</a:t>
            </a:r>
            <a:br>
              <a:rPr lang="sr-Latn-ME" sz="3200" dirty="0">
                <a:latin typeface="Lucida Fax" panose="02060602050505020204" pitchFamily="18" charset="0"/>
              </a:rPr>
            </a:br>
            <a:r>
              <a:rPr lang="sr-Latn-ME" sz="3200" dirty="0">
                <a:latin typeface="Lucida Fax" panose="02060602050505020204" pitchFamily="18" charset="0"/>
              </a:rPr>
              <a:t>- Evropska Zajednica za ugalj i čelik (1951) -</a:t>
            </a:r>
            <a:endParaRPr lang="en-US" sz="3200" dirty="0">
              <a:latin typeface="Lucida Fax" panose="02060602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39006"/>
            <a:ext cx="12072664" cy="553501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endParaRPr lang="en-US" sz="2800" b="1" dirty="0">
              <a:solidFill>
                <a:srgbClr val="FFFF99"/>
              </a:solidFill>
              <a:latin typeface="+mj-lt"/>
            </a:endParaRPr>
          </a:p>
          <a:p>
            <a:pPr algn="just">
              <a:lnSpc>
                <a:spcPct val="100000"/>
              </a:lnSpc>
            </a:pPr>
            <a:r>
              <a:rPr lang="sr-Latn-ME" sz="205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1951. godine, Pariškim ugovorom, Francuska, Zapadna Njemačka, Belgija, Holandija, Luksemburg i Italija, uspostavljaju </a:t>
            </a:r>
            <a:r>
              <a:rPr lang="sr-Latn-ME" sz="205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Evropsku zajednicu za ugalj i čelik</a:t>
            </a:r>
            <a:r>
              <a:rPr lang="sr-Latn-ME" sz="205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, zajedničko tržište ovih proizvoda koje je funkcionisalo na temeljima ukidanja međusobnih carina i uspostavljanja jedinstvenih carinskih tarifa prema ostalim zemljama.</a:t>
            </a:r>
          </a:p>
          <a:p>
            <a:pPr algn="just">
              <a:lnSpc>
                <a:spcPct val="100000"/>
              </a:lnSpc>
            </a:pPr>
            <a:r>
              <a:rPr lang="sr-Latn-ME" sz="205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Time su uspostavljeni temelji buduće carinske unije i Evropske unije uopšte. </a:t>
            </a:r>
          </a:p>
          <a:p>
            <a:pPr algn="just">
              <a:lnSpc>
                <a:spcPct val="100000"/>
              </a:lnSpc>
            </a:pPr>
            <a:r>
              <a:rPr lang="sr-Latn-ME" sz="205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Institucije Evropske zajednice za ugalj i čelik, na koje su prenijeta značajna nacionalna ovlašćenja: </a:t>
            </a:r>
            <a:r>
              <a:rPr lang="sr-Latn-ME" sz="205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Savjetodavna skupština, Savjet ministara, Sud i Visoka vlast </a:t>
            </a:r>
            <a:r>
              <a:rPr lang="sr-Latn-ME" sz="205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(preteča Evropske komisije), na čijem je čelu prvi bio pravi idejni tvorac Zajednice, </a:t>
            </a:r>
            <a:r>
              <a:rPr lang="sr-Latn-ME" sz="2050" b="1" i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Jean Monnet</a:t>
            </a:r>
            <a:r>
              <a:rPr lang="sr-Latn-ME" sz="205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sr-Latn-ME" sz="205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Evropska zajednica za ugalj i čelik predstavljala je uspješan projekat koji je pokazao da  politička integracija zasnovana na direktnom ekonomsko</a:t>
            </a:r>
            <a:r>
              <a:rPr lang="en-GB" sz="205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m</a:t>
            </a:r>
            <a:r>
              <a:rPr lang="sr-Latn-ME" sz="205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 interesu i konkretnim ekonomskim ciljevima </a:t>
            </a: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može ubrzati ukup</a:t>
            </a:r>
            <a:r>
              <a:rPr lang="en-GB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an</a:t>
            </a: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 ekonomski razvoj na evr</a:t>
            </a:r>
            <a:r>
              <a:rPr lang="en-GB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o</a:t>
            </a: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pskom kontinentu.</a:t>
            </a:r>
          </a:p>
          <a:p>
            <a:pPr algn="just">
              <a:lnSpc>
                <a:spcPct val="100000"/>
              </a:lnSpc>
            </a:pPr>
            <a:r>
              <a:rPr lang="sr-Latn-ME" sz="205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Ugovor o Evropskoj zajednici za ugalj i čelik bio je oročen na </a:t>
            </a:r>
            <a:r>
              <a:rPr lang="sr-Latn-ME" sz="2050" b="1" dirty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50 godina</a:t>
            </a:r>
            <a:r>
              <a:rPr lang="sr-Latn-ME" sz="205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, i prestao je da važi </a:t>
            </a:r>
            <a:r>
              <a:rPr lang="sr-Latn-ME" sz="2050" b="1" dirty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2002. godine</a:t>
            </a:r>
            <a:r>
              <a:rPr lang="sr-Latn-ME" sz="205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, ali se u međuvremenu svakako prešlo na trajne forme integracije….</a:t>
            </a:r>
          </a:p>
          <a:p>
            <a:pPr algn="just">
              <a:lnSpc>
                <a:spcPct val="100000"/>
              </a:lnSpc>
            </a:pPr>
            <a:endParaRPr lang="sr-Latn-ME" sz="2050" b="1" dirty="0">
              <a:solidFill>
                <a:schemeClr val="tx1">
                  <a:lumMod val="95000"/>
                </a:schemeClr>
              </a:solidFill>
              <a:effectLst/>
              <a:latin typeface="Lucida Bright" panose="02040602050505020304" pitchFamily="18" charset="0"/>
            </a:endParaRPr>
          </a:p>
          <a:p>
            <a:pPr algn="just">
              <a:lnSpc>
                <a:spcPct val="100000"/>
              </a:lnSpc>
            </a:pPr>
            <a:endParaRPr lang="sr-Latn-ME" sz="2300" b="1" dirty="0">
              <a:solidFill>
                <a:schemeClr val="tx1">
                  <a:lumMod val="95000"/>
                </a:schemeClr>
              </a:solidFill>
              <a:effectLst/>
              <a:latin typeface="Lucida Bright" panose="02040602050505020304" pitchFamily="18" charset="0"/>
            </a:endParaRPr>
          </a:p>
          <a:p>
            <a:pPr marL="457200" indent="-457200" algn="just">
              <a:lnSpc>
                <a:spcPct val="100000"/>
              </a:lnSpc>
              <a:buAutoNum type="arabicPeriod"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1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CDAC8-D8A7-4E8F-A632-3CB59594B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848529" y="0"/>
            <a:ext cx="1341885" cy="1082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16" y="110343"/>
            <a:ext cx="1800200" cy="72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227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7568" y="332656"/>
            <a:ext cx="9118748" cy="1532014"/>
          </a:xfrm>
        </p:spPr>
        <p:txBody>
          <a:bodyPr>
            <a:noAutofit/>
          </a:bodyPr>
          <a:lstStyle/>
          <a:p>
            <a:r>
              <a:rPr lang="sr-Latn-ME" sz="4000" dirty="0">
                <a:latin typeface="Lucida Fax" panose="02060602050505020204" pitchFamily="18" charset="0"/>
              </a:rPr>
              <a:t>Istorijat Unutrašnjeg tržišta</a:t>
            </a:r>
            <a:br>
              <a:rPr lang="sr-Latn-ME" sz="4000" dirty="0">
                <a:latin typeface="Lucida Fax" panose="02060602050505020204" pitchFamily="18" charset="0"/>
              </a:rPr>
            </a:br>
            <a:r>
              <a:rPr lang="sr-Latn-ME" sz="3200" dirty="0">
                <a:latin typeface="Lucida Fax" panose="02060602050505020204" pitchFamily="18" charset="0"/>
              </a:rPr>
              <a:t>- RIMSKI UGOVORI (1957) - </a:t>
            </a:r>
            <a:endParaRPr lang="en-US" sz="3200" dirty="0">
              <a:latin typeface="Lucida Fax" panose="02060602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0768"/>
            <a:ext cx="12072664" cy="573325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endParaRPr lang="en-US" sz="2800" b="1" dirty="0">
              <a:solidFill>
                <a:srgbClr val="FFFF99"/>
              </a:solidFill>
              <a:latin typeface="+mj-lt"/>
            </a:endParaRPr>
          </a:p>
          <a:p>
            <a:pPr algn="just">
              <a:lnSpc>
                <a:spcPct val="100000"/>
              </a:lnSpc>
            </a:pPr>
            <a:r>
              <a:rPr lang="sr-Latn-ME" sz="190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Dobro iskustvo sa Zajednicom za ugalj i čelik dovodi do daljih integracija i zaključivanja (1957) dva ugovora: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sz="190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1. Ugovor o osnivanju Evropske ekonomske zajednice – </a:t>
            </a:r>
            <a:r>
              <a:rPr lang="sr-Latn-ME" sz="1900" b="1" u="sng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EEZ</a:t>
            </a:r>
            <a:r>
              <a:rPr lang="sr-Latn-ME" sz="190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 („Rimski ugovor“);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sz="190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2. Ugovor o osnivanju Evropske zajednice za atomsku energiju – </a:t>
            </a:r>
            <a:r>
              <a:rPr lang="sr-Latn-ME" sz="1900" b="1" u="sng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Euratom</a:t>
            </a:r>
            <a:r>
              <a:rPr lang="sr-Latn-ME" sz="190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sr-Latn-ME" sz="190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Uspostavlja se: 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r-Latn-ME" sz="1900" b="1" u="sng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Unutrašnje tržište i carinska unija </a:t>
            </a:r>
            <a:r>
              <a:rPr lang="sr-Latn-ME" sz="190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(progresivno, u periodu od 12 godina); 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r-Latn-ME" sz="1900" b="1" u="sng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Pravni osnov za dalju harmonizaciju nacionalnih prava sa nivoa zajednice</a:t>
            </a:r>
            <a:r>
              <a:rPr lang="sr-Latn-ME" sz="190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, čime je utrijet put posebnom, </a:t>
            </a:r>
            <a:r>
              <a:rPr lang="sr-Latn-ME" sz="1900" b="1" i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sui generis </a:t>
            </a:r>
            <a:r>
              <a:rPr lang="sr-Latn-ME" sz="190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pravnom poretku Zajednice (Unije) </a:t>
            </a:r>
            <a:r>
              <a:rPr lang="sr-Latn-ME" b="1" dirty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anose="02040602050505020304" pitchFamily="18" charset="0"/>
              </a:rPr>
              <a:t>(?)</a:t>
            </a:r>
            <a:r>
              <a:rPr lang="sr-Latn-ME" sz="190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;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r-Latn-ME" sz="1900" b="1" u="sng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Ustanovljen je institucionalni okvir Zajednice</a:t>
            </a:r>
            <a:r>
              <a:rPr lang="sr-Latn-ME" sz="190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, koji je osnov današnjeg Evropske unije: </a:t>
            </a:r>
            <a:r>
              <a:rPr lang="sr-Latn-ME" sz="1900" b="1" u="sng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Skupština (Parlament) EEZ, Savjet, Komisija, Sud</a:t>
            </a:r>
            <a:r>
              <a:rPr lang="sr-Latn-ME" sz="190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)</a:t>
            </a:r>
          </a:p>
          <a:p>
            <a:pPr algn="just">
              <a:lnSpc>
                <a:spcPct val="100000"/>
              </a:lnSpc>
            </a:pPr>
            <a:r>
              <a:rPr lang="sr-Latn-ME" sz="190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Rimski ugovor nije donio značajnija ovlašćenja Zajednici na planu vođenja </a:t>
            </a:r>
            <a:r>
              <a:rPr lang="sr-Latn-ME" sz="190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monetarne i poreske politike</a:t>
            </a:r>
            <a:r>
              <a:rPr lang="sr-Latn-ME" sz="190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, koje su i dalje vođene na nacionalnom nivou. Ipak, 1979. godine ustanovljen je </a:t>
            </a:r>
            <a:r>
              <a:rPr lang="sr-Latn-ME" sz="1900" b="1" u="sng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EMS</a:t>
            </a:r>
            <a:r>
              <a:rPr lang="sr-Latn-ME" sz="190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 (kao preteče EMU), čiji je cilj bio kontrola kurseva razmjene nacionalnih valuta sa ciljem izbjegavanja značajnijih fluktuacija. </a:t>
            </a:r>
          </a:p>
          <a:p>
            <a:pPr algn="just">
              <a:lnSpc>
                <a:spcPct val="100000"/>
              </a:lnSpc>
            </a:pPr>
            <a:endParaRPr lang="sr-Latn-ME" sz="1900" b="1" dirty="0">
              <a:solidFill>
                <a:schemeClr val="tx1">
                  <a:lumMod val="95000"/>
                </a:schemeClr>
              </a:solidFill>
              <a:effectLst/>
              <a:latin typeface="Lucida Bright" panose="02040602050505020304" pitchFamily="18" charset="0"/>
            </a:endParaRP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endParaRPr lang="sr-Latn-ME" sz="2300" b="1" dirty="0">
              <a:solidFill>
                <a:schemeClr val="tx1">
                  <a:lumMod val="95000"/>
                </a:schemeClr>
              </a:solidFill>
              <a:effectLst/>
              <a:latin typeface="Lucida Bright" panose="02040602050505020304" pitchFamily="18" charset="0"/>
            </a:endParaRPr>
          </a:p>
          <a:p>
            <a:pPr marL="457200" indent="-457200" algn="just">
              <a:lnSpc>
                <a:spcPct val="100000"/>
              </a:lnSpc>
              <a:buAutoNum type="arabicPeriod"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1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CDAC8-D8A7-4E8F-A632-3CB59594B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848529" y="0"/>
            <a:ext cx="1341885" cy="1082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16" y="110343"/>
            <a:ext cx="1800200" cy="72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632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9576" y="332656"/>
            <a:ext cx="8568953" cy="1460006"/>
          </a:xfrm>
        </p:spPr>
        <p:txBody>
          <a:bodyPr>
            <a:noAutofit/>
          </a:bodyPr>
          <a:lstStyle/>
          <a:p>
            <a:r>
              <a:rPr lang="sr-Latn-ME" dirty="0">
                <a:latin typeface="Lucida Fax" panose="02060602050505020204" pitchFamily="18" charset="0"/>
              </a:rPr>
              <a:t>Istorijat Unutrašnjeg tržišta</a:t>
            </a:r>
            <a:r>
              <a:rPr lang="sr-Latn-ME" sz="4000" dirty="0">
                <a:latin typeface="Lucida Fax" panose="02060602050505020204" pitchFamily="18" charset="0"/>
              </a:rPr>
              <a:t/>
            </a:r>
            <a:br>
              <a:rPr lang="sr-Latn-ME" sz="4000" dirty="0">
                <a:latin typeface="Lucida Fax" panose="02060602050505020204" pitchFamily="18" charset="0"/>
              </a:rPr>
            </a:br>
            <a:r>
              <a:rPr lang="sr-Latn-ME" sz="3200" dirty="0">
                <a:latin typeface="Lucida Fax" panose="02060602050505020204" pitchFamily="18" charset="0"/>
              </a:rPr>
              <a:t>- JEDINSTVENI EVROPSKI AKT (1986) - </a:t>
            </a:r>
            <a:endParaRPr lang="en-US" sz="3200" dirty="0">
              <a:latin typeface="Lucida Fax" panose="02060602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44824"/>
            <a:ext cx="12072664" cy="52292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endParaRPr lang="en-US" sz="1200" b="1" dirty="0">
              <a:solidFill>
                <a:srgbClr val="FFFF99"/>
              </a:solidFill>
              <a:latin typeface="+mj-lt"/>
            </a:endParaRPr>
          </a:p>
          <a:p>
            <a:pPr algn="just">
              <a:lnSpc>
                <a:spcPct val="100000"/>
              </a:lnSpc>
            </a:pP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Ključna reforma Rimskog ugovora je Jedinstveni evropski akt - JEA iz 1986, kojem je neposredno prethodio Bijeli papir („White paper“), pod nazivom „Kompletiranje unutrašnjeg tržišta“. </a:t>
            </a:r>
          </a:p>
          <a:p>
            <a:pPr algn="just">
              <a:lnSpc>
                <a:spcPct val="100000"/>
              </a:lnSpc>
            </a:pPr>
            <a:r>
              <a:rPr lang="sr-Latn-ME" b="1" u="sng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Bijeli papir </a:t>
            </a: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je 1985. godine sačinila EK, na čijem je čelu bio </a:t>
            </a:r>
            <a:r>
              <a:rPr lang="sr-Latn-ME" b="1" i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Jacques Delors</a:t>
            </a: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. Svrha mu je bila dalje integrisanje zajedničkog tržišta, pa odatle i prvi put zvanično uvođenje termina „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unutrašnje </a:t>
            </a:r>
            <a:r>
              <a:rPr lang="en-GB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(</a:t>
            </a:r>
            <a:r>
              <a:rPr lang="en-GB" b="1" dirty="0" err="1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kasnije</a:t>
            </a:r>
            <a:r>
              <a:rPr lang="en-GB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 </a:t>
            </a:r>
            <a:r>
              <a:rPr lang="en-GB" b="1" dirty="0" err="1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jedinstveno</a:t>
            </a:r>
            <a:r>
              <a:rPr lang="en-GB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) 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tržište</a:t>
            </a:r>
            <a:r>
              <a:rPr lang="en-GB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 (</a:t>
            </a:r>
            <a:r>
              <a:rPr lang="en-GB" b="1" dirty="0" err="1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eng</a:t>
            </a:r>
            <a:r>
              <a:rPr lang="en-GB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.”internal market”; “single market”)</a:t>
            </a: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,“ što označava viši stepen tržišne integracije u odnosu na termin „zajedničko tržište“</a:t>
            </a:r>
            <a:r>
              <a:rPr lang="en-GB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 (</a:t>
            </a:r>
            <a:r>
              <a:rPr lang="en-GB" b="1" dirty="0" err="1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eng.</a:t>
            </a:r>
            <a:r>
              <a:rPr lang="en-GB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 “common market”)</a:t>
            </a: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Proklamovani cilj Bijelog papira: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r-Latn-ME" b="1" u="sng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Uklanjanje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 </a:t>
            </a:r>
            <a:r>
              <a:rPr lang="sr-Latn-ME" b="1" u="sng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fizičkih prepreka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 </a:t>
            </a: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(carinske postaje, administrativne procedure);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r-Latn-ME" b="1" u="sng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Uklanjanje tehničkih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 </a:t>
            </a:r>
            <a:r>
              <a:rPr lang="sr-Latn-ME" b="1" u="sng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prepreka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 </a:t>
            </a: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(različiti standardi u pogledu kvaliteta, prevoza, čuvanja robe);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r-Latn-ME" b="1" u="sng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Uklanjanje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 </a:t>
            </a:r>
            <a:r>
              <a:rPr lang="sr-Latn-ME" b="1" u="sng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poreskih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 </a:t>
            </a:r>
            <a:r>
              <a:rPr lang="sr-Latn-ME" b="1" u="sng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prepreka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 </a:t>
            </a: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(različite stope PDV i akciza na robu). </a:t>
            </a: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1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CDAC8-D8A7-4E8F-A632-3CB59594B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848529" y="0"/>
            <a:ext cx="1341885" cy="1082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16" y="110343"/>
            <a:ext cx="1800200" cy="72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267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1584" y="332656"/>
            <a:ext cx="8640960" cy="1387998"/>
          </a:xfrm>
        </p:spPr>
        <p:txBody>
          <a:bodyPr>
            <a:noAutofit/>
          </a:bodyPr>
          <a:lstStyle/>
          <a:p>
            <a:r>
              <a:rPr lang="sr-Latn-ME" sz="3500" dirty="0">
                <a:latin typeface="Lucida Fax" panose="02060602050505020204" pitchFamily="18" charset="0"/>
              </a:rPr>
              <a:t>Istorijat Unutrašnjeg tržišta</a:t>
            </a:r>
            <a:r>
              <a:rPr lang="sr-Latn-ME" sz="4000" dirty="0">
                <a:latin typeface="Lucida Fax" panose="02060602050505020204" pitchFamily="18" charset="0"/>
              </a:rPr>
              <a:t/>
            </a:r>
            <a:br>
              <a:rPr lang="sr-Latn-ME" sz="4000" dirty="0">
                <a:latin typeface="Lucida Fax" panose="02060602050505020204" pitchFamily="18" charset="0"/>
              </a:rPr>
            </a:br>
            <a:r>
              <a:rPr lang="sr-Latn-ME" sz="3200" dirty="0">
                <a:latin typeface="Lucida Fax" panose="02060602050505020204" pitchFamily="18" charset="0"/>
              </a:rPr>
              <a:t>- JEDINSTVENI EVROPSKI AKT (1986) - </a:t>
            </a:r>
            <a:endParaRPr lang="en-US" sz="3200" dirty="0">
              <a:latin typeface="Lucida Fax" panose="02060602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39006"/>
            <a:ext cx="12072664" cy="553501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sr-Latn-ME" sz="2800" b="1" dirty="0">
                <a:solidFill>
                  <a:srgbClr val="FFFF99"/>
                </a:solidFill>
                <a:latin typeface="+mj-lt"/>
              </a:rPr>
              <a:t> </a:t>
            </a:r>
            <a:endParaRPr lang="en-US" sz="2800" b="1" dirty="0">
              <a:solidFill>
                <a:srgbClr val="FFFF99"/>
              </a:solidFill>
              <a:latin typeface="+mj-lt"/>
            </a:endParaRPr>
          </a:p>
          <a:p>
            <a:pPr algn="just">
              <a:lnSpc>
                <a:spcPct val="100000"/>
              </a:lnSpc>
            </a:pP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JEA (član 8a): 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„Unutrašnje tržište će predstavljati prostor bez unutrašnjih granica, u kojom će sloboda kretanja robe, ljudi, usluga i kapitala biti osigurana, shodno odredbama JEA“</a:t>
            </a:r>
          </a:p>
          <a:p>
            <a:pPr algn="just">
              <a:lnSpc>
                <a:spcPct val="100000"/>
              </a:lnSpc>
            </a:pPr>
            <a:r>
              <a:rPr lang="sr-Latn-ME" b="1" u="sng" dirty="0">
                <a:effectLst/>
                <a:latin typeface="Lucida Bright" panose="02040602050505020304" pitchFamily="18" charset="0"/>
              </a:rPr>
              <a:t>JEA (bitne izmjene Rimskog ugovora):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 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r-Latn-ME" b="1" dirty="0">
                <a:effectLst/>
                <a:latin typeface="Lucida Bright" panose="02040602050505020304" pitchFamily="18" charset="0"/>
              </a:rPr>
              <a:t>Savjet EEZ više ne odlučuje jednoglasno već kvalifikovanom većinom o regulatornim instrumentima čija je svrha uspostavljanje i unaprijeđenje funkcionisanja unutrašnjeg tržišta (osim u pogledu poreza, slobode kretanja lica i prava zaposlenih);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r-Latn-ME" b="1" dirty="0">
                <a:effectLst/>
                <a:latin typeface="Lucida Bright" panose="02040602050505020304" pitchFamily="18" charset="0"/>
              </a:rPr>
              <a:t>Uveden je Evropski savjet, čime je formalizovana praksa redovnih susreta šefova država i vlada članica EU;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r-Latn-ME" b="1" dirty="0">
                <a:effectLst/>
                <a:latin typeface="Lucida Bright" panose="02040602050505020304" pitchFamily="18" charset="0"/>
              </a:rPr>
              <a:t>Proširena su ovlašćenja EK u domenu kontrole primjene regulatornih instrumenta koji se odnose na unutrašnje tržište (</a:t>
            </a:r>
            <a:r>
              <a:rPr lang="sr-Latn-ME" b="1" dirty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koje su nadležnosti EK (danas)? 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– </a:t>
            </a:r>
            <a:r>
              <a:rPr lang="sr-Latn-ME" dirty="0">
                <a:effectLst/>
                <a:latin typeface="Lucida Bright" panose="02040602050505020304" pitchFamily="18" charset="0"/>
              </a:rPr>
              <a:t>nadzor nad radom organa EU i država članica, upozorenje za slučaj povrede propisa, nadzorna tužba pred Sudom pravde i kažnjavnje u slučaju nepostupanja po odluci</a:t>
            </a:r>
            <a:r>
              <a:rPr lang="sr-Latn-ME" b="1" dirty="0">
                <a:effectLst/>
                <a:latin typeface="Lucida Bright" panose="02040602050505020304" pitchFamily="18" charset="0"/>
              </a:rPr>
              <a:t>)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r-Latn-ME" b="1" dirty="0">
                <a:effectLst/>
                <a:latin typeface="Lucida Bright" panose="02040602050505020304" pitchFamily="18" charset="0"/>
              </a:rPr>
              <a:t>Uveden je Sud prve instance Suda pravde EEZ (danas Opšti sud)</a:t>
            </a:r>
          </a:p>
          <a:p>
            <a:pPr marL="457200" indent="-457200" algn="just">
              <a:lnSpc>
                <a:spcPct val="100000"/>
              </a:lnSpc>
              <a:buAutoNum type="arabicPeriod"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1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CDAC8-D8A7-4E8F-A632-3CB59594B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850114" y="50334"/>
            <a:ext cx="1341885" cy="1082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16" y="110343"/>
            <a:ext cx="1800200" cy="72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914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9577" y="332656"/>
            <a:ext cx="8686699" cy="1460006"/>
          </a:xfrm>
        </p:spPr>
        <p:txBody>
          <a:bodyPr>
            <a:noAutofit/>
          </a:bodyPr>
          <a:lstStyle/>
          <a:p>
            <a:r>
              <a:rPr lang="sr-Latn-ME" sz="3500" dirty="0">
                <a:latin typeface="Lucida Fax" panose="02060602050505020204" pitchFamily="18" charset="0"/>
              </a:rPr>
              <a:t>Istorijat Unutrašnjeg tržišta</a:t>
            </a:r>
            <a:r>
              <a:rPr lang="sr-Latn-ME" sz="4000" dirty="0">
                <a:latin typeface="Lucida Fax" panose="02060602050505020204" pitchFamily="18" charset="0"/>
              </a:rPr>
              <a:t/>
            </a:r>
            <a:br>
              <a:rPr lang="sr-Latn-ME" sz="4000" dirty="0">
                <a:latin typeface="Lucida Fax" panose="02060602050505020204" pitchFamily="18" charset="0"/>
              </a:rPr>
            </a:br>
            <a:r>
              <a:rPr lang="sr-Latn-ME" sz="3200" dirty="0">
                <a:latin typeface="Lucida Fax" panose="02060602050505020204" pitchFamily="18" charset="0"/>
              </a:rPr>
              <a:t>- Ugovor iz Mastrihta (1992) -</a:t>
            </a:r>
            <a:endParaRPr lang="en-US" sz="3200" dirty="0">
              <a:latin typeface="Lucida Fax" panose="02060602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12776"/>
            <a:ext cx="12072664" cy="566124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endParaRPr lang="en-US" sz="2800" b="1" dirty="0">
              <a:solidFill>
                <a:srgbClr val="FFFF99"/>
              </a:solidFill>
              <a:latin typeface="+mj-lt"/>
            </a:endParaRPr>
          </a:p>
          <a:p>
            <a:pPr algn="just">
              <a:lnSpc>
                <a:spcPct val="100000"/>
              </a:lnSpc>
            </a:pP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Ključni korak u prerastanju današnje Evropske unije u </a:t>
            </a:r>
            <a:r>
              <a:rPr lang="sr-Latn-ME" b="1" i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de facto </a:t>
            </a: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federaciju  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EEZ prelazi u EZ i zajedno sa Evropskom zajednicom za ugalj i čelik i Euratom - omom predstavlja 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PRVI STUB </a:t>
            </a: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Evropske unije (čije se ime prvi put formalno uvodi). 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DRUGI STUB </a:t>
            </a: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je predstavlja zajednička spoljna i sigurnosna politika, a 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TREĆI STUB </a:t>
            </a: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policijska i sudska saradnja u krivičnim stvarima. 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Na planu daljih ekonomskih integracija: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Utrijet je put EMU, postavljanjem konkretnih uslova za ulazak u Euro zonu i njeno uspostavljanje (1.1.1999.) tzv.“kriterijumi iz Mastrihta“; 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Sloboda kretanja kapitala je precizirana odredbama UEZ, proširena na odnose (transfere) sa trećim zemljama i dobija, neposredno dejstvo (</a:t>
            </a:r>
            <a:r>
              <a:rPr lang="sr-Latn-ME" b="1" dirty="0">
                <a:solidFill>
                  <a:srgbClr val="FFFF99"/>
                </a:solidFill>
                <a:effectLst/>
                <a:latin typeface="Lucida Bright" panose="02040602050505020304" pitchFamily="18" charset="0"/>
              </a:rPr>
              <a:t>?</a:t>
            </a: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) (tumačenjem Suda pravde EU); 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Uveden je koncept Evropskog građanstva (ne i državljanstva), kao dopuna nacionalnog.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Uveden je princip saodlučivanja Savjeta EU i Evropskog parlamenta (kao pravilo), uz manji broj slučajeva u kojima je Savjet EU zadržao ekskluzivnu nadležnost.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endParaRPr lang="sr-Latn-ME" sz="2100" b="1" dirty="0">
              <a:solidFill>
                <a:schemeClr val="tx1">
                  <a:lumMod val="95000"/>
                </a:schemeClr>
              </a:solidFill>
              <a:effectLst/>
              <a:latin typeface="Lucida Bright" panose="02040602050505020304" pitchFamily="18" charset="0"/>
            </a:endParaRP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endParaRPr lang="sr-Latn-ME" sz="2100" b="1" dirty="0">
              <a:solidFill>
                <a:schemeClr val="tx1">
                  <a:lumMod val="95000"/>
                </a:schemeClr>
              </a:solidFill>
              <a:effectLst/>
              <a:latin typeface="Lucida Bright" panose="02040602050505020304" pitchFamily="18" charset="0"/>
            </a:endParaRPr>
          </a:p>
          <a:p>
            <a:pPr marL="457200" indent="-457200" algn="just">
              <a:lnSpc>
                <a:spcPct val="100000"/>
              </a:lnSpc>
              <a:buAutoNum type="arabicPeriod"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1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CDAC8-D8A7-4E8F-A632-3CB59594B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848529" y="0"/>
            <a:ext cx="1341885" cy="1082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16" y="110343"/>
            <a:ext cx="1800200" cy="72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377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9576" y="476672"/>
            <a:ext cx="8568953" cy="1387998"/>
          </a:xfrm>
        </p:spPr>
        <p:txBody>
          <a:bodyPr>
            <a:noAutofit/>
          </a:bodyPr>
          <a:lstStyle/>
          <a:p>
            <a:r>
              <a:rPr lang="sr-Latn-ME" sz="3500" dirty="0">
                <a:latin typeface="Lucida Fax" panose="02060602050505020204" pitchFamily="18" charset="0"/>
              </a:rPr>
              <a:t>Istorijat Unutrašnjeg tržišta</a:t>
            </a:r>
            <a:r>
              <a:rPr lang="sr-Latn-ME" sz="4000" dirty="0">
                <a:latin typeface="Lucida Fax" panose="02060602050505020204" pitchFamily="18" charset="0"/>
              </a:rPr>
              <a:t/>
            </a:r>
            <a:br>
              <a:rPr lang="sr-Latn-ME" sz="4000" dirty="0">
                <a:latin typeface="Lucida Fax" panose="02060602050505020204" pitchFamily="18" charset="0"/>
              </a:rPr>
            </a:br>
            <a:r>
              <a:rPr lang="sr-Latn-ME" sz="3200" dirty="0">
                <a:latin typeface="Lucida Fax" panose="02060602050505020204" pitchFamily="18" charset="0"/>
              </a:rPr>
              <a:t>- Lisabonski ugovor (</a:t>
            </a:r>
            <a:r>
              <a:rPr lang="sr-Latn-ME" sz="3200" dirty="0">
                <a:latin typeface="Leelawadee UI Semilight" panose="020B0402040204020203" pitchFamily="34" charset="-34"/>
                <a:cs typeface="Leelawadee UI Semilight" panose="020B0402040204020203" pitchFamily="34" charset="-34"/>
              </a:rPr>
              <a:t>trenutno stanje</a:t>
            </a:r>
            <a:r>
              <a:rPr lang="sr-Latn-ME" sz="3200" dirty="0">
                <a:latin typeface="Lucida Fax" panose="02060602050505020204" pitchFamily="18" charset="0"/>
              </a:rPr>
              <a:t>) -</a:t>
            </a:r>
            <a:endParaRPr lang="en-US" sz="3200" dirty="0">
              <a:latin typeface="Lucida Fax" panose="02060602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0768"/>
            <a:ext cx="12072664" cy="573325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endParaRPr lang="en-US" sz="2800" b="1" dirty="0">
              <a:solidFill>
                <a:srgbClr val="FFFF99"/>
              </a:solidFill>
              <a:latin typeface="+mj-lt"/>
            </a:endParaRPr>
          </a:p>
          <a:p>
            <a:pPr algn="just">
              <a:lnSpc>
                <a:spcPct val="100000"/>
              </a:lnSpc>
            </a:pP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Prije Lisabonskog ugovora – Ugovor iz Amsterdama (1997) (</a:t>
            </a:r>
            <a:r>
              <a:rPr lang="sr-Latn-ME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ključno - uvedena je ECB u institucionalni okvir EU</a:t>
            </a: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)  i Nice (2001)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Lisabonski ugovor mijenja i preimenuje Ugovor iz Mastrihta u Ugovor o Evropskoj uniji (UEU) i Rimski ugovor u ugovor u Ugovor o funkcionisanju Evropske unije (UFEU).</a:t>
            </a:r>
          </a:p>
          <a:p>
            <a:pPr algn="just">
              <a:lnSpc>
                <a:spcPct val="100000"/>
              </a:lnSpc>
            </a:pP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Lisabonskim ugovorom: 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Evropska unija je definisana kao jedinstveni pravni subjekt, uz ukidanje „sistema tri stuba“ (dotad je to svojstvo imao samo prvi stub – Evropska zajednica).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Pozicija Evropskog parlamenta je </a:t>
            </a:r>
            <a:r>
              <a:rPr lang="sr-Latn-ME" b="1" i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de facto </a:t>
            </a: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izjednačena sa pozicijom i ulogom Savjeta EU, na planu zakondavne nadležnosti  (dalja razrada prinicipa saodlučivanja)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Povelja EU o ljudskim pravima postaje pravno obavezujuća i dio primarnog prava EU, što dovodi do potencijalnog „konflikta“ između „četiri slobode“ i prava iz Povelje.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r>
              <a:rPr lang="sr-Latn-ME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Utvrđena „podijeljena nadležnost“ EU i država članica u pogledu unutrašnjeg tržišta </a:t>
            </a:r>
            <a:r>
              <a:rPr lang="sr-Latn-ME" sz="195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(</a:t>
            </a:r>
            <a:r>
              <a:rPr lang="sr-Latn-ME" sz="1950" b="1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što podijeljena nadležnost podrazumijeva i kako funkcioniše u praksi? </a:t>
            </a:r>
            <a:r>
              <a:rPr lang="sr-Latn-ME" sz="1950" b="1" dirty="0">
                <a:effectLst/>
                <a:latin typeface="Lucida Bright" panose="02040602050505020304" pitchFamily="18" charset="0"/>
              </a:rPr>
              <a:t>(</a:t>
            </a:r>
            <a:r>
              <a:rPr lang="sr-Latn-ME" sz="1950" b="1" u="sng" dirty="0">
                <a:solidFill>
                  <a:srgbClr val="FF5050"/>
                </a:solidFill>
                <a:effectLst/>
                <a:latin typeface="Lucida Bright" panose="02040602050505020304" pitchFamily="18" charset="0"/>
              </a:rPr>
              <a:t>načelo supsidijarnosti</a:t>
            </a:r>
            <a:r>
              <a:rPr lang="sr-Latn-ME" sz="1950" b="1" dirty="0">
                <a:solidFill>
                  <a:schemeClr val="tx1">
                    <a:lumMod val="95000"/>
                  </a:schemeClr>
                </a:solidFill>
                <a:effectLst/>
                <a:latin typeface="Lucida Bright" panose="02040602050505020304" pitchFamily="18" charset="0"/>
              </a:rPr>
              <a:t>)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sr-Latn-ME" b="1" dirty="0">
              <a:solidFill>
                <a:schemeClr val="tx1">
                  <a:lumMod val="95000"/>
                </a:schemeClr>
              </a:solidFill>
              <a:effectLst/>
              <a:latin typeface="Lucida Bright" panose="02040602050505020304" pitchFamily="18" charset="0"/>
            </a:endParaRPr>
          </a:p>
          <a:p>
            <a:pPr marL="457200" indent="-457200" algn="just">
              <a:lnSpc>
                <a:spcPct val="100000"/>
              </a:lnSpc>
              <a:buFont typeface="+mj-lt"/>
              <a:buAutoNum type="arabicPeriod"/>
            </a:pPr>
            <a:endParaRPr lang="sr-Latn-ME" b="1" dirty="0">
              <a:solidFill>
                <a:schemeClr val="tx1">
                  <a:lumMod val="95000"/>
                </a:schemeClr>
              </a:solidFill>
              <a:effectLst/>
              <a:latin typeface="Lucida Bright" panose="02040602050505020304" pitchFamily="18" charset="0"/>
            </a:endParaRPr>
          </a:p>
          <a:p>
            <a:pPr algn="just">
              <a:lnSpc>
                <a:spcPct val="100000"/>
              </a:lnSpc>
            </a:pPr>
            <a:endParaRPr lang="sr-Latn-ME" b="1" dirty="0">
              <a:solidFill>
                <a:schemeClr val="tx1">
                  <a:lumMod val="95000"/>
                </a:schemeClr>
              </a:solidFill>
              <a:effectLst/>
              <a:latin typeface="Lucida Bright" panose="02040602050505020304" pitchFamily="18" charset="0"/>
            </a:endParaRPr>
          </a:p>
          <a:p>
            <a:pPr marL="457200" indent="-457200" algn="just">
              <a:lnSpc>
                <a:spcPct val="100000"/>
              </a:lnSpc>
              <a:buAutoNum type="arabicPeriod"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3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sr-Latn-ME" sz="2100" b="1" dirty="0">
              <a:solidFill>
                <a:srgbClr val="FFFF99"/>
              </a:solidFill>
              <a:effectLst/>
              <a:latin typeface="Lucida Bright" panose="020406020505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CDAC8-D8A7-4E8F-A632-3CB59594B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84048" b="29515"/>
          <a:stretch>
            <a:fillRect/>
          </a:stretch>
        </p:blipFill>
        <p:spPr bwMode="auto">
          <a:xfrm>
            <a:off x="10848529" y="0"/>
            <a:ext cx="1341885" cy="1082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16" y="110343"/>
            <a:ext cx="1800200" cy="727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542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33211</TotalTime>
  <Words>2988</Words>
  <Application>Microsoft Office PowerPoint</Application>
  <PresentationFormat>Widescreen</PresentationFormat>
  <Paragraphs>187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Arial</vt:lpstr>
      <vt:lpstr>Bookman Old Style</vt:lpstr>
      <vt:lpstr>Calibri</vt:lpstr>
      <vt:lpstr>Corbel</vt:lpstr>
      <vt:lpstr>Georgia</vt:lpstr>
      <vt:lpstr>Leelawadee UI Semilight</vt:lpstr>
      <vt:lpstr>Lucida Bright</vt:lpstr>
      <vt:lpstr>Lucida Fax</vt:lpstr>
      <vt:lpstr>Rockwell</vt:lpstr>
      <vt:lpstr>Custom Design</vt:lpstr>
      <vt:lpstr>Damask</vt:lpstr>
      <vt:lpstr>                     MASTER studije Pravnog Fakulteta UCG - PRAVO UNUTRAŠNJEG TRŽIŠTA –    Istorijat i polazni principi;  Unijsko građanstvo kao temelj   Unutrašanjeg tržišta EU (Osnov prezentacije: udžbenička literatura iz informacione liste)    </vt:lpstr>
      <vt:lpstr>Istorijat Unutrašnjeg tržišta - idejni Temelji - </vt:lpstr>
      <vt:lpstr>Istorijat Unutrašnjeg tržišta - idejni Temelji - </vt:lpstr>
      <vt:lpstr>Istorijat Unutrašnjeg tržišta - Evropska Zajednica za ugalj i čelik (1951) -</vt:lpstr>
      <vt:lpstr>Istorijat Unutrašnjeg tržišta - RIMSKI UGOVORI (1957) - </vt:lpstr>
      <vt:lpstr>Istorijat Unutrašnjeg tržišta - JEDINSTVENI EVROPSKI AKT (1986) - </vt:lpstr>
      <vt:lpstr>Istorijat Unutrašnjeg tržišta - JEDINSTVENI EVROPSKI AKT (1986) - </vt:lpstr>
      <vt:lpstr>Istorijat Unutrašnjeg tržišta - Ugovor iz Mastrihta (1992) -</vt:lpstr>
      <vt:lpstr>Istorijat Unutrašnjeg tržišta - Lisabonski ugovor (trenutno stanje) -</vt:lpstr>
      <vt:lpstr>PRAVO UNUTRAŠNJEG TRŽIŠTA  - IZVORI PRAVA i polje primjene - </vt:lpstr>
      <vt:lpstr> Unutrašnje tržištE - Evropsko (Unijsko) graĐanstvo -</vt:lpstr>
      <vt:lpstr> Unutrašnjeg tržištE - Evropsko (Unijsko) graĐanstvo -</vt:lpstr>
      <vt:lpstr> Unutrašnje tržištE - Evropsko (Unijsko) graĐanstvo -</vt:lpstr>
      <vt:lpstr> Unutrašnje tržištE - Evropsko (Unijsko) graĐanstvo -</vt:lpstr>
      <vt:lpstr>Načelo ravnopravnosti i zabrane diskriminacije  – pojam i značaj u kontekstu Unutrašnjeg tržišta  - </vt:lpstr>
      <vt:lpstr>Zabrana diskriminacije  (na osnovu državljanstva) </vt:lpstr>
      <vt:lpstr>OBLICI DISKRIMINACIJE i Dozvoljeni izuzeci - Načelno o praksi Suda Pravde EU -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Snezana Radovic</dc:creator>
  <cp:lastModifiedBy>Nikolina</cp:lastModifiedBy>
  <cp:revision>729</cp:revision>
  <dcterms:created xsi:type="dcterms:W3CDTF">2014-04-17T22:18:44Z</dcterms:created>
  <dcterms:modified xsi:type="dcterms:W3CDTF">2024-05-29T10:23:26Z</dcterms:modified>
</cp:coreProperties>
</file>